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</p:sldIdLst>
  <p:sldSz cx="20104100" cy="12566650"/>
  <p:notesSz cx="20104100" cy="125666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256506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70906" y="2950997"/>
            <a:ext cx="18362287" cy="16344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7037324"/>
            <a:ext cx="14072870" cy="3141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8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8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890329"/>
            <a:ext cx="8745284" cy="8293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890329"/>
            <a:ext cx="8745284" cy="8293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8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20104099" cy="1256506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6659" y="4717700"/>
            <a:ext cx="16150781" cy="3357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8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23917" y="3966777"/>
            <a:ext cx="18056264" cy="6838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1686985"/>
            <a:ext cx="6433312" cy="628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1686985"/>
            <a:ext cx="4623943" cy="628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1686985"/>
            <a:ext cx="4623943" cy="628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1" Type="http://schemas.openxmlformats.org/officeDocument/2006/relationships/image" Target="../media/image3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www.cloudskillsboost.google/course_templates/536" TargetMode="External"/><Relationship Id="rId1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hyperlink" Target="http://www.danvega.dev/" TargetMode="External"/><Relationship Id="rId1" Type="http://schemas.openxmlformats.org/officeDocument/2006/relationships/hyperlink" Target="mailto:dan.vega@broadcom.co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729" y="1744042"/>
            <a:ext cx="14315440" cy="156527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540"/>
              </a:spcBef>
            </a:pPr>
            <a:r>
              <a:rPr sz="5250" spc="310" dirty="0">
                <a:solidFill>
                  <a:srgbClr val="000000"/>
                </a:solidFill>
              </a:rPr>
              <a:t>Spring</a:t>
            </a:r>
            <a:r>
              <a:rPr sz="5250" spc="-180" dirty="0">
                <a:solidFill>
                  <a:srgbClr val="000000"/>
                </a:solidFill>
              </a:rPr>
              <a:t> </a:t>
            </a:r>
            <a:r>
              <a:rPr sz="5250" spc="-245" dirty="0">
                <a:solidFill>
                  <a:srgbClr val="000000"/>
                </a:solidFill>
              </a:rPr>
              <a:t>AI</a:t>
            </a:r>
            <a:r>
              <a:rPr sz="5250" spc="-175" dirty="0">
                <a:solidFill>
                  <a:srgbClr val="000000"/>
                </a:solidFill>
              </a:rPr>
              <a:t> </a:t>
            </a:r>
            <a:r>
              <a:rPr sz="5250" spc="-45" dirty="0">
                <a:solidFill>
                  <a:srgbClr val="000000"/>
                </a:solidFill>
              </a:rPr>
              <a:t>API</a:t>
            </a:r>
            <a:endParaRPr sz="5250"/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4200" spc="210" dirty="0">
                <a:solidFill>
                  <a:srgbClr val="000000"/>
                </a:solidFill>
                <a:latin typeface="Georgia"/>
                <a:cs typeface="Georgia"/>
              </a:rPr>
              <a:t>The</a:t>
            </a:r>
            <a:r>
              <a:rPr sz="420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4200" spc="175" dirty="0">
                <a:solidFill>
                  <a:srgbClr val="000000"/>
                </a:solidFill>
                <a:latin typeface="Georgia"/>
                <a:cs typeface="Georgia"/>
              </a:rPr>
              <a:t>Spring</a:t>
            </a:r>
            <a:r>
              <a:rPr sz="4200" spc="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4200" spc="55" dirty="0">
                <a:solidFill>
                  <a:srgbClr val="000000"/>
                </a:solidFill>
                <a:latin typeface="Georgia"/>
                <a:cs typeface="Georgia"/>
              </a:rPr>
              <a:t>AI</a:t>
            </a:r>
            <a:r>
              <a:rPr sz="4200" spc="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4200" spc="90" dirty="0">
                <a:solidFill>
                  <a:srgbClr val="000000"/>
                </a:solidFill>
                <a:latin typeface="Georgia"/>
                <a:cs typeface="Georgia"/>
              </a:rPr>
              <a:t>API</a:t>
            </a:r>
            <a:r>
              <a:rPr sz="420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4200" spc="225" dirty="0">
                <a:solidFill>
                  <a:srgbClr val="000000"/>
                </a:solidFill>
                <a:latin typeface="Georgia"/>
                <a:cs typeface="Georgia"/>
              </a:rPr>
              <a:t>covers</a:t>
            </a:r>
            <a:r>
              <a:rPr sz="4200" spc="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4200" spc="25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420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4200" spc="250" dirty="0">
                <a:solidFill>
                  <a:srgbClr val="000000"/>
                </a:solidFill>
                <a:latin typeface="Georgia"/>
                <a:cs typeface="Georgia"/>
              </a:rPr>
              <a:t>wide</a:t>
            </a:r>
            <a:r>
              <a:rPr sz="4200" spc="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4200" spc="190" dirty="0">
                <a:solidFill>
                  <a:srgbClr val="000000"/>
                </a:solidFill>
                <a:latin typeface="Georgia"/>
                <a:cs typeface="Georgia"/>
              </a:rPr>
              <a:t>range</a:t>
            </a:r>
            <a:r>
              <a:rPr sz="420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4200" spc="185" dirty="0">
                <a:solidFill>
                  <a:srgbClr val="000000"/>
                </a:solidFill>
                <a:latin typeface="Georgia"/>
                <a:cs typeface="Georgia"/>
              </a:rPr>
              <a:t>of</a:t>
            </a:r>
            <a:r>
              <a:rPr sz="4200" spc="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4200" spc="180" dirty="0">
                <a:solidFill>
                  <a:srgbClr val="000000"/>
                </a:solidFill>
                <a:latin typeface="Georgia"/>
                <a:cs typeface="Georgia"/>
              </a:rPr>
              <a:t>functionalities</a:t>
            </a:r>
            <a:endParaRPr sz="4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63048" y="4973670"/>
            <a:ext cx="2910906" cy="262819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80890" y="5036496"/>
            <a:ext cx="2942318" cy="25863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69155" y="5010318"/>
            <a:ext cx="2942318" cy="26281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98835" y="8268670"/>
            <a:ext cx="2910906" cy="26491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78759" y="8289612"/>
            <a:ext cx="2921377" cy="26281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91489" y="5688901"/>
            <a:ext cx="510857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50" spc="380" dirty="0"/>
              <a:t>Tokens</a:t>
            </a:r>
            <a:endParaRPr sz="105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55073" y="952850"/>
            <a:ext cx="14921011" cy="106907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51183" y="753903"/>
            <a:ext cx="7665084" cy="11057255"/>
            <a:chOff x="11351183" y="753903"/>
            <a:chExt cx="7665084" cy="1105725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518717" y="1266977"/>
              <a:ext cx="7203969" cy="1032429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361653" y="764374"/>
              <a:ext cx="7644130" cy="11036935"/>
            </a:xfrm>
            <a:custGeom>
              <a:avLst/>
              <a:gdLst/>
              <a:ahLst/>
              <a:cxnLst/>
              <a:rect l="l" t="t" r="r" b="b"/>
              <a:pathLst>
                <a:path w="7644130" h="11036935">
                  <a:moveTo>
                    <a:pt x="0" y="0"/>
                  </a:moveTo>
                  <a:lnTo>
                    <a:pt x="7643746" y="0"/>
                  </a:lnTo>
                  <a:lnTo>
                    <a:pt x="7643746" y="11036313"/>
                  </a:lnTo>
                  <a:lnTo>
                    <a:pt x="0" y="1103631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59132" y="5923242"/>
            <a:ext cx="1038669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50" dirty="0">
                <a:solidFill>
                  <a:srgbClr val="000000"/>
                </a:solidFill>
                <a:latin typeface="Arial MT"/>
                <a:cs typeface="Arial MT"/>
              </a:rPr>
              <a:t>https://</a:t>
            </a:r>
            <a:r>
              <a:rPr sz="4250" spc="50" dirty="0">
                <a:solidFill>
                  <a:srgbClr val="000000"/>
                </a:solidFill>
                <a:latin typeface="Courier New"/>
                <a:cs typeface="Courier New"/>
              </a:rPr>
              <a:t>platform.openai.com</a:t>
            </a:r>
            <a:r>
              <a:rPr sz="4250" spc="50" dirty="0">
                <a:solidFill>
                  <a:srgbClr val="000000"/>
                </a:solidFill>
                <a:latin typeface="Arial MT"/>
                <a:cs typeface="Arial MT"/>
              </a:rPr>
              <a:t>/tokenizer</a:t>
            </a:r>
            <a:endParaRPr sz="42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2993" y="5096044"/>
            <a:ext cx="10586720" cy="1722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1000"/>
              </a:lnSpc>
              <a:spcBef>
                <a:spcPts val="90"/>
              </a:spcBef>
            </a:pPr>
            <a:r>
              <a:rPr sz="3350" spc="15" dirty="0">
                <a:solidFill>
                  <a:srgbClr val="093080"/>
                </a:solidFill>
                <a:latin typeface="Courier New"/>
                <a:cs typeface="Courier New"/>
              </a:rPr>
              <a:t>spring.application.name</a:t>
            </a:r>
            <a:r>
              <a:rPr sz="3350" spc="1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3350" spc="15" dirty="0">
                <a:solidFill>
                  <a:srgbClr val="077D16"/>
                </a:solidFill>
                <a:latin typeface="Courier New"/>
                <a:cs typeface="Courier New"/>
              </a:rPr>
              <a:t>hello-spring-ai </a:t>
            </a:r>
            <a:r>
              <a:rPr sz="3350" spc="2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3350" spc="15" dirty="0">
                <a:solidFill>
                  <a:srgbClr val="093080"/>
                </a:solidFill>
                <a:latin typeface="Courier New"/>
                <a:cs typeface="Courier New"/>
              </a:rPr>
              <a:t>spring.ai.openai.api-key</a:t>
            </a:r>
            <a:r>
              <a:rPr sz="3350" spc="1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3350" spc="15" dirty="0">
                <a:solidFill>
                  <a:srgbClr val="077D16"/>
                </a:solidFill>
                <a:latin typeface="Courier New"/>
                <a:cs typeface="Courier New"/>
              </a:rPr>
              <a:t>YOUR_KEY_HERE </a:t>
            </a:r>
            <a:r>
              <a:rPr sz="3350" spc="2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3350" spc="15" dirty="0">
                <a:solidFill>
                  <a:srgbClr val="093080"/>
                </a:solidFill>
                <a:latin typeface="Courier New"/>
                <a:cs typeface="Courier New"/>
              </a:rPr>
              <a:t>spring.ai.openai.chat.options.model</a:t>
            </a:r>
            <a:r>
              <a:rPr sz="3350" spc="1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3350" spc="15" dirty="0">
                <a:solidFill>
                  <a:srgbClr val="077D16"/>
                </a:solidFill>
                <a:latin typeface="Courier New"/>
                <a:cs typeface="Courier New"/>
              </a:rPr>
              <a:t>gpt-4</a:t>
            </a:r>
            <a:endParaRPr sz="3350">
              <a:latin typeface="Courier New"/>
              <a:cs typeface="Courier New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366261" y="2004859"/>
            <a:ext cx="8491220" cy="8592185"/>
            <a:chOff x="11366261" y="2004859"/>
            <a:chExt cx="8491220" cy="859218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366261" y="2004859"/>
              <a:ext cx="8491040" cy="859161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08144" y="2039078"/>
              <a:ext cx="8386332" cy="848690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408144" y="2039079"/>
              <a:ext cx="8386445" cy="8487410"/>
            </a:xfrm>
            <a:custGeom>
              <a:avLst/>
              <a:gdLst/>
              <a:ahLst/>
              <a:cxnLst/>
              <a:rect l="l" t="t" r="r" b="b"/>
              <a:pathLst>
                <a:path w="8386444" h="8487410">
                  <a:moveTo>
                    <a:pt x="0" y="0"/>
                  </a:moveTo>
                  <a:lnTo>
                    <a:pt x="8386332" y="0"/>
                  </a:lnTo>
                  <a:lnTo>
                    <a:pt x="8386332" y="8486905"/>
                  </a:lnTo>
                  <a:lnTo>
                    <a:pt x="0" y="8486905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0104099" cy="125650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5811341"/>
            <a:ext cx="17674854" cy="134027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52516" y="5688901"/>
            <a:ext cx="1758696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50" spc="-210" dirty="0"/>
              <a:t>Demo</a:t>
            </a:r>
            <a:r>
              <a:rPr sz="10550" spc="-345" dirty="0"/>
              <a:t> </a:t>
            </a:r>
            <a:r>
              <a:rPr sz="10550" spc="1455" dirty="0"/>
              <a:t>-</a:t>
            </a:r>
            <a:r>
              <a:rPr sz="10550" spc="-345" dirty="0"/>
              <a:t> </a:t>
            </a:r>
            <a:r>
              <a:rPr sz="10550" spc="655" dirty="0"/>
              <a:t>Getting</a:t>
            </a:r>
            <a:r>
              <a:rPr sz="10550" spc="-345" dirty="0"/>
              <a:t> </a:t>
            </a:r>
            <a:r>
              <a:rPr sz="10550" spc="1240" dirty="0"/>
              <a:t>Started</a:t>
            </a:r>
            <a:endParaRPr sz="105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51658" y="5688901"/>
            <a:ext cx="658812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50" spc="1110" dirty="0"/>
              <a:t>Prompts</a:t>
            </a:r>
            <a:endParaRPr sz="1055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0104099" cy="1256506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23915" y="4638467"/>
            <a:ext cx="17931130" cy="3114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1000"/>
              </a:lnSpc>
              <a:spcBef>
                <a:spcPts val="90"/>
              </a:spcBef>
            </a:pP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Prompts</a:t>
            </a:r>
            <a:r>
              <a:rPr sz="31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serve</a:t>
            </a:r>
            <a:r>
              <a:rPr sz="31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as</a:t>
            </a:r>
            <a:r>
              <a:rPr sz="31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sz="31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foundation</a:t>
            </a:r>
            <a:r>
              <a:rPr sz="31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for</a:t>
            </a:r>
            <a:r>
              <a:rPr sz="31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sz="31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language-based</a:t>
            </a:r>
            <a:r>
              <a:rPr sz="31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inputs</a:t>
            </a:r>
            <a:r>
              <a:rPr sz="31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that</a:t>
            </a:r>
            <a:r>
              <a:rPr sz="31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guide</a:t>
            </a:r>
            <a:r>
              <a:rPr sz="31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an </a:t>
            </a:r>
            <a:r>
              <a:rPr sz="3100" spc="-18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AI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model</a:t>
            </a:r>
            <a:r>
              <a:rPr sz="31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to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produce</a:t>
            </a:r>
            <a:r>
              <a:rPr sz="31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specific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outputs.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For</a:t>
            </a:r>
            <a:r>
              <a:rPr sz="31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those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familiar</a:t>
            </a:r>
            <a:r>
              <a:rPr sz="31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with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ChatGPT,</a:t>
            </a:r>
            <a:r>
              <a:rPr sz="31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a </a:t>
            </a:r>
            <a:r>
              <a:rPr sz="31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prompt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might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seem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like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merely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text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entered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into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dialog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box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that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is </a:t>
            </a:r>
            <a:r>
              <a:rPr sz="31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sent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to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API.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However,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it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encompasses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much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more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than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that.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In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many</a:t>
            </a:r>
            <a:r>
              <a:rPr sz="31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AI </a:t>
            </a:r>
            <a:r>
              <a:rPr sz="31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Models, the</a:t>
            </a:r>
            <a:r>
              <a:rPr sz="31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text</a:t>
            </a:r>
            <a:r>
              <a:rPr sz="31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for</a:t>
            </a:r>
            <a:r>
              <a:rPr sz="31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sz="31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prompt</a:t>
            </a:r>
            <a:r>
              <a:rPr sz="31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31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not</a:t>
            </a:r>
            <a:r>
              <a:rPr sz="31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just</a:t>
            </a:r>
            <a:r>
              <a:rPr sz="31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31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simple</a:t>
            </a:r>
            <a:r>
              <a:rPr sz="31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Courier New"/>
                <a:cs typeface="Courier New"/>
              </a:rPr>
              <a:t>string.</a:t>
            </a:r>
            <a:endParaRPr sz="3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917" y="3987136"/>
            <a:ext cx="8545195" cy="6904355"/>
          </a:xfrm>
          <a:prstGeom prst="rect">
            <a:avLst/>
          </a:prstGeom>
        </p:spPr>
        <p:txBody>
          <a:bodyPr vert="horz" wrap="square" lIns="0" tIns="177800" rIns="0" bIns="0" rtlCol="0">
            <a:spAutoFit/>
          </a:bodyPr>
          <a:lstStyle/>
          <a:p>
            <a:pPr marL="333375" indent="-321310">
              <a:lnSpc>
                <a:spcPct val="100000"/>
              </a:lnSpc>
              <a:spcBef>
                <a:spcPts val="1400"/>
              </a:spcBef>
              <a:buSzPct val="124000"/>
              <a:buFont typeface="SimSun"/>
              <a:buChar char="•"/>
              <a:tabLst>
                <a:tab pos="334010" algn="l"/>
              </a:tabLst>
            </a:pP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Input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Arial MT"/>
                <a:cs typeface="Arial MT"/>
              </a:rPr>
              <a:t>directing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AI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Arial MT"/>
                <a:cs typeface="Arial MT"/>
              </a:rPr>
              <a:t>produce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outputs</a:t>
            </a:r>
            <a:endParaRPr sz="2500">
              <a:latin typeface="Arial MT"/>
              <a:cs typeface="Arial MT"/>
            </a:endParaRPr>
          </a:p>
          <a:p>
            <a:pPr marL="333375" marR="169545" indent="-321310">
              <a:lnSpc>
                <a:spcPts val="2750"/>
              </a:lnSpc>
              <a:spcBef>
                <a:spcPts val="2485"/>
              </a:spcBef>
              <a:buSzPct val="124000"/>
              <a:buFont typeface="SimSun"/>
              <a:buChar char="•"/>
              <a:tabLst>
                <a:tab pos="33401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outputs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greatly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inference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prompt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style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500" spc="-6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Arial MT"/>
                <a:cs typeface="Arial MT"/>
              </a:rPr>
              <a:t>wording</a:t>
            </a:r>
            <a:endParaRPr sz="2500">
              <a:latin typeface="Arial MT"/>
              <a:cs typeface="Arial MT"/>
            </a:endParaRPr>
          </a:p>
          <a:p>
            <a:pPr marL="333375" indent="-321310">
              <a:lnSpc>
                <a:spcPct val="100000"/>
              </a:lnSpc>
              <a:spcBef>
                <a:spcPts val="2140"/>
              </a:spcBef>
              <a:buSzPct val="124000"/>
              <a:buFont typeface="SimSun"/>
              <a:buChar char="•"/>
              <a:tabLst>
                <a:tab pos="334010" algn="l"/>
              </a:tabLst>
            </a:pPr>
            <a:r>
              <a:rPr sz="2500" spc="45" dirty="0">
                <a:solidFill>
                  <a:srgbClr val="FFFFFF"/>
                </a:solidFill>
                <a:latin typeface="Arial MT"/>
                <a:cs typeface="Arial MT"/>
              </a:rPr>
              <a:t>Prompt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Engineering</a:t>
            </a:r>
            <a:endParaRPr sz="2500">
              <a:latin typeface="Arial MT"/>
              <a:cs typeface="Arial MT"/>
            </a:endParaRPr>
          </a:p>
          <a:p>
            <a:pPr marL="836295" marR="5080" lvl="1" indent="-321310">
              <a:lnSpc>
                <a:spcPts val="2750"/>
              </a:lnSpc>
              <a:spcBef>
                <a:spcPts val="2485"/>
              </a:spcBef>
              <a:buSzPct val="124000"/>
              <a:buFont typeface="SimSun"/>
              <a:buChar char="•"/>
              <a:tabLst>
                <a:tab pos="836930" algn="l"/>
              </a:tabLst>
            </a:pPr>
            <a:r>
              <a:rPr sz="2500" spc="45" dirty="0">
                <a:solidFill>
                  <a:srgbClr val="FFFFFF"/>
                </a:solidFill>
                <a:latin typeface="Arial MT"/>
                <a:cs typeface="Arial MT"/>
              </a:rPr>
              <a:t>Prompt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Arial MT"/>
                <a:cs typeface="Arial MT"/>
              </a:rPr>
              <a:t>techniques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500" spc="-105" dirty="0">
                <a:solidFill>
                  <a:srgbClr val="FFFFFF"/>
                </a:solidFill>
                <a:latin typeface="SimSun"/>
                <a:cs typeface="SimSun"/>
              </a:rPr>
              <a:t>ff</a:t>
            </a:r>
            <a:r>
              <a:rPr sz="2500" spc="-105" dirty="0">
                <a:solidFill>
                  <a:srgbClr val="FFFFFF"/>
                </a:solidFill>
                <a:latin typeface="Arial MT"/>
                <a:cs typeface="Arial MT"/>
              </a:rPr>
              <a:t>ective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prompts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share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500" spc="-6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community</a:t>
            </a:r>
            <a:endParaRPr sz="2500">
              <a:latin typeface="Arial MT"/>
              <a:cs typeface="Arial MT"/>
            </a:endParaRPr>
          </a:p>
          <a:p>
            <a:pPr marL="836295" lvl="1" indent="-321945">
              <a:lnSpc>
                <a:spcPct val="100000"/>
              </a:lnSpc>
              <a:spcBef>
                <a:spcPts val="2135"/>
              </a:spcBef>
              <a:buSzPct val="124000"/>
              <a:buFont typeface="SimSun"/>
              <a:buChar char="•"/>
              <a:tabLst>
                <a:tab pos="836930" algn="l"/>
              </a:tabLst>
            </a:pPr>
            <a:r>
              <a:rPr sz="25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OpenAI</a:t>
            </a:r>
            <a:r>
              <a:rPr sz="2500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 </a:t>
            </a:r>
            <a:r>
              <a:rPr sz="2500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Guidelines</a:t>
            </a:r>
            <a:endParaRPr sz="2500">
              <a:latin typeface="Arial MT"/>
              <a:cs typeface="Arial MT"/>
            </a:endParaRPr>
          </a:p>
          <a:p>
            <a:pPr marL="836295" marR="1066800" lvl="1" indent="-321310">
              <a:lnSpc>
                <a:spcPts val="2750"/>
              </a:lnSpc>
              <a:spcBef>
                <a:spcPts val="2485"/>
              </a:spcBef>
              <a:buSzPct val="124000"/>
              <a:buFont typeface="SimSun"/>
              <a:buChar char="•"/>
              <a:tabLst>
                <a:tab pos="836930" algn="l"/>
              </a:tabLst>
            </a:pPr>
            <a:r>
              <a:rPr sz="2500" spc="35" dirty="0">
                <a:solidFill>
                  <a:srgbClr val="FFFFFF"/>
                </a:solidFill>
                <a:latin typeface="Arial MT"/>
                <a:cs typeface="Arial MT"/>
              </a:rPr>
              <a:t>Mini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Course: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ChatGPT</a:t>
            </a:r>
            <a:r>
              <a:rPr sz="25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 </a:t>
            </a:r>
            <a:r>
              <a:rPr sz="2500" u="heavy" spc="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Prompt</a:t>
            </a:r>
            <a:r>
              <a:rPr sz="25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 Engineering </a:t>
            </a:r>
            <a:r>
              <a:rPr sz="2500" u="heavy" spc="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for </a:t>
            </a:r>
            <a:r>
              <a:rPr sz="2500" spc="-6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developers</a:t>
            </a:r>
            <a:endParaRPr sz="2500">
              <a:latin typeface="Arial MT"/>
              <a:cs typeface="Arial MT"/>
            </a:endParaRPr>
          </a:p>
          <a:p>
            <a:pPr marL="333375" indent="-321310">
              <a:lnSpc>
                <a:spcPct val="100000"/>
              </a:lnSpc>
              <a:spcBef>
                <a:spcPts val="2140"/>
              </a:spcBef>
              <a:buSzPct val="124000"/>
              <a:buFont typeface="SimSun"/>
              <a:buChar char="•"/>
              <a:tabLst>
                <a:tab pos="334010" algn="l"/>
              </a:tabLst>
            </a:pP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Prompts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25" dirty="0">
                <a:solidFill>
                  <a:srgbClr val="FFFFFF"/>
                </a:solidFill>
                <a:latin typeface="Arial MT"/>
                <a:cs typeface="Arial MT"/>
              </a:rPr>
              <a:t>Spring</a:t>
            </a:r>
            <a:endParaRPr sz="2500">
              <a:latin typeface="Arial MT"/>
              <a:cs typeface="Arial MT"/>
            </a:endParaRPr>
          </a:p>
          <a:p>
            <a:pPr marL="836295" lvl="1" indent="-321945">
              <a:lnSpc>
                <a:spcPct val="100000"/>
              </a:lnSpc>
              <a:spcBef>
                <a:spcPts val="2185"/>
              </a:spcBef>
              <a:buSzPct val="124000"/>
              <a:buFont typeface="SimSun"/>
              <a:buChar char="•"/>
              <a:tabLst>
                <a:tab pos="836930" algn="l"/>
              </a:tabLst>
            </a:pPr>
            <a:r>
              <a:rPr sz="2500" spc="45" dirty="0">
                <a:solidFill>
                  <a:srgbClr val="FFFFFF"/>
                </a:solidFill>
                <a:latin typeface="Arial MT"/>
                <a:cs typeface="Arial MT"/>
              </a:rPr>
              <a:t>Prompt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relies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6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Template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Engines</a:t>
            </a:r>
            <a:endParaRPr sz="2500">
              <a:latin typeface="Arial MT"/>
              <a:cs typeface="Arial MT"/>
            </a:endParaRPr>
          </a:p>
          <a:p>
            <a:pPr marL="836295" lvl="1" indent="-321945">
              <a:lnSpc>
                <a:spcPct val="100000"/>
              </a:lnSpc>
              <a:spcBef>
                <a:spcPts val="2185"/>
              </a:spcBef>
              <a:buSzPct val="124000"/>
              <a:buFont typeface="SimSun"/>
              <a:buChar char="•"/>
              <a:tabLst>
                <a:tab pos="836930" algn="l"/>
              </a:tabLst>
            </a:pP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Analogous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25" dirty="0">
                <a:solidFill>
                  <a:srgbClr val="FFFFFF"/>
                </a:solidFill>
                <a:latin typeface="Arial MT"/>
                <a:cs typeface="Arial MT"/>
              </a:rPr>
              <a:t>view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25" dirty="0">
                <a:solidFill>
                  <a:srgbClr val="FFFFFF"/>
                </a:solidFill>
                <a:latin typeface="Arial MT"/>
                <a:cs typeface="Arial MT"/>
              </a:rPr>
              <a:t>Spring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MVC</a:t>
            </a:r>
            <a:endParaRPr sz="2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337863" y="1534194"/>
            <a:ext cx="9210675" cy="9497060"/>
            <a:chOff x="10337863" y="1534194"/>
            <a:chExt cx="9210675" cy="949706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442572" y="1607486"/>
              <a:ext cx="9000734" cy="92244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37863" y="1534194"/>
              <a:ext cx="9210152" cy="949668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9729" y="1525794"/>
            <a:ext cx="7949565" cy="1804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20"/>
              </a:spcBef>
            </a:pPr>
            <a:r>
              <a:rPr sz="6800" b="1" spc="-85" dirty="0">
                <a:latin typeface="Arial"/>
                <a:cs typeface="Arial"/>
              </a:rPr>
              <a:t>Prompt</a:t>
            </a:r>
            <a:r>
              <a:rPr sz="6800" b="1" spc="-325" dirty="0">
                <a:latin typeface="Arial"/>
                <a:cs typeface="Arial"/>
              </a:rPr>
              <a:t> </a:t>
            </a:r>
            <a:r>
              <a:rPr sz="6800" b="1" spc="-180" dirty="0">
                <a:latin typeface="Arial"/>
                <a:cs typeface="Arial"/>
              </a:rPr>
              <a:t>Engineering</a:t>
            </a:r>
            <a:endParaRPr sz="6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4650" b="1" spc="-20" dirty="0">
                <a:latin typeface="Arial"/>
                <a:cs typeface="Arial"/>
              </a:rPr>
              <a:t>Effective</a:t>
            </a:r>
            <a:r>
              <a:rPr sz="4650" b="1" spc="-35" dirty="0">
                <a:latin typeface="Arial"/>
                <a:cs typeface="Arial"/>
              </a:rPr>
              <a:t> </a:t>
            </a:r>
            <a:r>
              <a:rPr sz="4650" b="1" spc="5" dirty="0">
                <a:latin typeface="Arial"/>
                <a:cs typeface="Arial"/>
              </a:rPr>
              <a:t>Communication</a:t>
            </a:r>
            <a:endParaRPr sz="4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32309" y="928633"/>
            <a:ext cx="11296650" cy="1028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5480" marR="1475105" indent="-653415">
              <a:lnSpc>
                <a:spcPct val="112000"/>
              </a:lnSpc>
              <a:spcBef>
                <a:spcPts val="100"/>
              </a:spcBef>
            </a:pP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Prompt</a:t>
            </a:r>
            <a:r>
              <a:rPr sz="2150" spc="-5" dirty="0"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ModelRequest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150" spc="-5" dirty="0">
                <a:latin typeface="Courier New"/>
                <a:cs typeface="Courier New"/>
              </a:rPr>
              <a:t>List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150" spc="-5" dirty="0">
                <a:latin typeface="Courier New"/>
                <a:cs typeface="Courier New"/>
              </a:rPr>
              <a:t>Message</a:t>
            </a:r>
            <a:r>
              <a:rPr sz="2150" spc="-5" dirty="0">
                <a:latin typeface="Courier New"/>
                <a:cs typeface="Courier New"/>
              </a:rPr>
              <a:t> </a:t>
            </a:r>
            <a:r>
              <a:rPr sz="2150" spc="-650" dirty="0">
                <a:solidFill>
                  <a:srgbClr val="080808"/>
                </a:solidFill>
                <a:latin typeface="Courier New"/>
                <a:cs typeface="Courier New"/>
              </a:rPr>
              <a:t>&gt;&gt;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{  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private</a:t>
            </a:r>
            <a:r>
              <a:rPr sz="2150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final</a:t>
            </a:r>
            <a:r>
              <a:rPr sz="2150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List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150" spc="-5" dirty="0">
                <a:latin typeface="Courier New"/>
                <a:cs typeface="Courier New"/>
              </a:rPr>
              <a:t>Message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&gt; </a:t>
            </a:r>
            <a:r>
              <a:rPr sz="2150" spc="-5" dirty="0">
                <a:solidFill>
                  <a:srgbClr val="872094"/>
                </a:solidFill>
                <a:latin typeface="Courier New"/>
                <a:cs typeface="Courier New"/>
              </a:rPr>
              <a:t>messages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150">
              <a:latin typeface="Courier New"/>
              <a:cs typeface="Courier New"/>
            </a:endParaRPr>
          </a:p>
          <a:p>
            <a:pPr marL="665480">
              <a:lnSpc>
                <a:spcPct val="100000"/>
              </a:lnSpc>
              <a:spcBef>
                <a:spcPts val="305"/>
              </a:spcBef>
            </a:pP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private</a:t>
            </a:r>
            <a:r>
              <a:rPr sz="2150" spc="-3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ChatOptions</a:t>
            </a:r>
            <a:r>
              <a:rPr sz="2150" spc="-30" dirty="0"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872094"/>
                </a:solidFill>
                <a:latin typeface="Courier New"/>
                <a:cs typeface="Courier New"/>
              </a:rPr>
              <a:t>modelOptions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550">
              <a:latin typeface="Courier New"/>
              <a:cs typeface="Courier New"/>
            </a:endParaRPr>
          </a:p>
          <a:p>
            <a:pPr marL="1318895" marR="2945130" indent="-653415">
              <a:lnSpc>
                <a:spcPct val="112000"/>
              </a:lnSpc>
            </a:pP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2150" spc="-5" dirty="0">
                <a:solidFill>
                  <a:srgbClr val="00627A"/>
                </a:solidFill>
                <a:latin typeface="Courier New"/>
                <a:cs typeface="Courier New"/>
              </a:rPr>
              <a:t>Prompt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150" spc="-5" dirty="0">
                <a:latin typeface="Courier New"/>
                <a:cs typeface="Courier New"/>
              </a:rPr>
              <a:t>String contents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 { </a:t>
            </a:r>
            <a:r>
              <a:rPr sz="215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this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((</a:t>
            </a:r>
            <a:r>
              <a:rPr sz="2150" spc="-5" dirty="0">
                <a:latin typeface="Courier New"/>
                <a:cs typeface="Courier New"/>
              </a:rPr>
              <a:t>Message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)(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new</a:t>
            </a:r>
            <a:r>
              <a:rPr sz="2150" spc="-6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UserMessage(</a:t>
            </a:r>
            <a:r>
              <a:rPr sz="2150" spc="-5" dirty="0">
                <a:latin typeface="Courier New"/>
                <a:cs typeface="Courier New"/>
              </a:rPr>
              <a:t>contents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)));</a:t>
            </a:r>
            <a:endParaRPr sz="2150">
              <a:latin typeface="Courier New"/>
              <a:cs typeface="Courier New"/>
            </a:endParaRPr>
          </a:p>
          <a:p>
            <a:pPr marL="665480">
              <a:lnSpc>
                <a:spcPct val="100000"/>
              </a:lnSpc>
              <a:spcBef>
                <a:spcPts val="305"/>
              </a:spcBef>
            </a:pP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550">
              <a:latin typeface="Courier New"/>
              <a:cs typeface="Courier New"/>
            </a:endParaRPr>
          </a:p>
          <a:p>
            <a:pPr marL="1318895" marR="3271520" indent="-653415">
              <a:lnSpc>
                <a:spcPct val="112000"/>
              </a:lnSpc>
            </a:pP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2150" spc="-5" dirty="0">
                <a:solidFill>
                  <a:srgbClr val="00627A"/>
                </a:solidFill>
                <a:latin typeface="Courier New"/>
                <a:cs typeface="Courier New"/>
              </a:rPr>
              <a:t>Prompt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150" spc="-5" dirty="0">
                <a:latin typeface="Courier New"/>
                <a:cs typeface="Courier New"/>
              </a:rPr>
              <a:t>Message message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 { </a:t>
            </a:r>
            <a:r>
              <a:rPr sz="215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this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150" spc="-5" dirty="0">
                <a:latin typeface="Courier New"/>
                <a:cs typeface="Courier New"/>
              </a:rPr>
              <a:t>Collections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2150" i="1" spc="-5" dirty="0">
                <a:solidFill>
                  <a:srgbClr val="080808"/>
                </a:solidFill>
                <a:latin typeface="Courier New"/>
                <a:cs typeface="Courier New"/>
              </a:rPr>
              <a:t>singletonList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150" spc="-5" dirty="0">
                <a:latin typeface="Courier New"/>
                <a:cs typeface="Courier New"/>
              </a:rPr>
              <a:t>message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));</a:t>
            </a:r>
            <a:endParaRPr sz="2150">
              <a:latin typeface="Courier New"/>
              <a:cs typeface="Courier New"/>
            </a:endParaRPr>
          </a:p>
          <a:p>
            <a:pPr marL="665480">
              <a:lnSpc>
                <a:spcPct val="100000"/>
              </a:lnSpc>
              <a:spcBef>
                <a:spcPts val="305"/>
              </a:spcBef>
            </a:pP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Courier New"/>
              <a:cs typeface="Courier New"/>
            </a:endParaRPr>
          </a:p>
          <a:p>
            <a:pPr marL="1318895" marR="4251960" indent="-653415">
              <a:lnSpc>
                <a:spcPct val="112000"/>
              </a:lnSpc>
            </a:pP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150" spc="-3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0627A"/>
                </a:solidFill>
                <a:latin typeface="Courier New"/>
                <a:cs typeface="Courier New"/>
              </a:rPr>
              <a:t>Prompt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150" spc="-5" dirty="0">
                <a:latin typeface="Courier New"/>
                <a:cs typeface="Courier New"/>
              </a:rPr>
              <a:t>List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150" spc="-5" dirty="0">
                <a:latin typeface="Courier New"/>
                <a:cs typeface="Courier New"/>
              </a:rPr>
              <a:t>Message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&gt;</a:t>
            </a:r>
            <a:r>
              <a:rPr sz="2150" spc="-2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messages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</a:t>
            </a:r>
            <a:r>
              <a:rPr sz="2150" spc="-2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{ </a:t>
            </a:r>
            <a:r>
              <a:rPr sz="2150" spc="-127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this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2150" spc="-5" dirty="0">
                <a:solidFill>
                  <a:srgbClr val="872094"/>
                </a:solidFill>
                <a:latin typeface="Courier New"/>
                <a:cs typeface="Courier New"/>
              </a:rPr>
              <a:t>messages</a:t>
            </a:r>
            <a:r>
              <a:rPr sz="2150" spc="-15" dirty="0">
                <a:solidFill>
                  <a:srgbClr val="87209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150" spc="-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messages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150">
              <a:latin typeface="Courier New"/>
              <a:cs typeface="Courier New"/>
            </a:endParaRPr>
          </a:p>
          <a:p>
            <a:pPr marL="665480">
              <a:lnSpc>
                <a:spcPct val="100000"/>
              </a:lnSpc>
              <a:spcBef>
                <a:spcPts val="305"/>
              </a:spcBef>
            </a:pP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Courier New"/>
              <a:cs typeface="Courier New"/>
            </a:endParaRPr>
          </a:p>
          <a:p>
            <a:pPr marL="1318895" marR="657860" indent="-653415">
              <a:lnSpc>
                <a:spcPct val="112000"/>
              </a:lnSpc>
            </a:pP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2150" spc="-5" dirty="0">
                <a:solidFill>
                  <a:srgbClr val="00627A"/>
                </a:solidFill>
                <a:latin typeface="Courier New"/>
                <a:cs typeface="Courier New"/>
              </a:rPr>
              <a:t>Prompt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150" spc="-5" dirty="0">
                <a:latin typeface="Courier New"/>
                <a:cs typeface="Courier New"/>
              </a:rPr>
              <a:t>String contents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, </a:t>
            </a:r>
            <a:r>
              <a:rPr sz="2150" spc="-5" dirty="0">
                <a:latin typeface="Courier New"/>
                <a:cs typeface="Courier New"/>
              </a:rPr>
              <a:t>ChatOptions modelOptions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 { </a:t>
            </a:r>
            <a:r>
              <a:rPr sz="215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this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((</a:t>
            </a:r>
            <a:r>
              <a:rPr sz="2150" spc="-5" dirty="0">
                <a:latin typeface="Courier New"/>
                <a:cs typeface="Courier New"/>
              </a:rPr>
              <a:t>Message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)(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new</a:t>
            </a:r>
            <a:r>
              <a:rPr sz="2150" spc="-3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UserMessage(</a:t>
            </a:r>
            <a:r>
              <a:rPr sz="2150" spc="-5" dirty="0">
                <a:latin typeface="Courier New"/>
                <a:cs typeface="Courier New"/>
              </a:rPr>
              <a:t>contents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)),</a:t>
            </a:r>
            <a:r>
              <a:rPr sz="2150" spc="-3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modelOptions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2150">
              <a:latin typeface="Courier New"/>
              <a:cs typeface="Courier New"/>
            </a:endParaRPr>
          </a:p>
          <a:p>
            <a:pPr marL="665480">
              <a:lnSpc>
                <a:spcPct val="100000"/>
              </a:lnSpc>
              <a:spcBef>
                <a:spcPts val="305"/>
              </a:spcBef>
            </a:pP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550">
              <a:latin typeface="Courier New"/>
              <a:cs typeface="Courier New"/>
            </a:endParaRPr>
          </a:p>
          <a:p>
            <a:pPr marL="1318895" marR="984885" indent="-653415">
              <a:lnSpc>
                <a:spcPct val="112000"/>
              </a:lnSpc>
            </a:pP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2150" spc="-5" dirty="0">
                <a:solidFill>
                  <a:srgbClr val="00627A"/>
                </a:solidFill>
                <a:latin typeface="Courier New"/>
                <a:cs typeface="Courier New"/>
              </a:rPr>
              <a:t>Prompt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150" spc="-5" dirty="0">
                <a:latin typeface="Courier New"/>
                <a:cs typeface="Courier New"/>
              </a:rPr>
              <a:t>Message message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, </a:t>
            </a:r>
            <a:r>
              <a:rPr sz="2150" spc="-5" dirty="0">
                <a:latin typeface="Courier New"/>
                <a:cs typeface="Courier New"/>
              </a:rPr>
              <a:t>ChatOptions modelOptions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 { </a:t>
            </a:r>
            <a:r>
              <a:rPr sz="2150" spc="-128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this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150" spc="-5" dirty="0">
                <a:latin typeface="Courier New"/>
                <a:cs typeface="Courier New"/>
              </a:rPr>
              <a:t>Collections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2150" i="1" spc="-5" dirty="0">
                <a:solidFill>
                  <a:srgbClr val="080808"/>
                </a:solidFill>
                <a:latin typeface="Courier New"/>
                <a:cs typeface="Courier New"/>
              </a:rPr>
              <a:t>singletonList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150" spc="-5" dirty="0">
                <a:latin typeface="Courier New"/>
                <a:cs typeface="Courier New"/>
              </a:rPr>
              <a:t>message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),</a:t>
            </a:r>
            <a:r>
              <a:rPr sz="2150" spc="-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modelOptions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2150">
              <a:latin typeface="Courier New"/>
              <a:cs typeface="Courier New"/>
            </a:endParaRPr>
          </a:p>
          <a:p>
            <a:pPr marL="665480">
              <a:lnSpc>
                <a:spcPct val="100000"/>
              </a:lnSpc>
              <a:spcBef>
                <a:spcPts val="305"/>
              </a:spcBef>
            </a:pP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Courier New"/>
              <a:cs typeface="Courier New"/>
            </a:endParaRPr>
          </a:p>
          <a:p>
            <a:pPr marL="1318895" marR="5080" indent="-653415">
              <a:lnSpc>
                <a:spcPct val="112000"/>
              </a:lnSpc>
            </a:pP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150" spc="-1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0627A"/>
                </a:solidFill>
                <a:latin typeface="Courier New"/>
                <a:cs typeface="Courier New"/>
              </a:rPr>
              <a:t>Prompt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150" spc="-5" dirty="0">
                <a:latin typeface="Courier New"/>
                <a:cs typeface="Courier New"/>
              </a:rPr>
              <a:t>List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150" spc="-5" dirty="0">
                <a:latin typeface="Courier New"/>
                <a:cs typeface="Courier New"/>
              </a:rPr>
              <a:t>Message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&gt;</a:t>
            </a:r>
            <a:r>
              <a:rPr sz="2150" spc="-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messages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2150" spc="-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ChatOptions</a:t>
            </a:r>
            <a:r>
              <a:rPr sz="2150" spc="-15" dirty="0"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modelOptions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</a:t>
            </a:r>
            <a:r>
              <a:rPr sz="2150" spc="-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{ </a:t>
            </a:r>
            <a:r>
              <a:rPr sz="2150" spc="-127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this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2150" spc="-5" dirty="0">
                <a:solidFill>
                  <a:srgbClr val="872094"/>
                </a:solidFill>
                <a:latin typeface="Courier New"/>
                <a:cs typeface="Courier New"/>
              </a:rPr>
              <a:t>messages</a:t>
            </a:r>
            <a:r>
              <a:rPr sz="2150" spc="-10" dirty="0">
                <a:solidFill>
                  <a:srgbClr val="87209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= </a:t>
            </a:r>
            <a:r>
              <a:rPr sz="2150" spc="-5" dirty="0">
                <a:latin typeface="Courier New"/>
                <a:cs typeface="Courier New"/>
              </a:rPr>
              <a:t>messages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150">
              <a:latin typeface="Courier New"/>
              <a:cs typeface="Courier New"/>
            </a:endParaRPr>
          </a:p>
          <a:p>
            <a:pPr marL="1318895">
              <a:lnSpc>
                <a:spcPct val="100000"/>
              </a:lnSpc>
              <a:spcBef>
                <a:spcPts val="305"/>
              </a:spcBef>
            </a:pP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this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2150" spc="-5" dirty="0">
                <a:solidFill>
                  <a:srgbClr val="872094"/>
                </a:solidFill>
                <a:latin typeface="Courier New"/>
                <a:cs typeface="Courier New"/>
              </a:rPr>
              <a:t>modelOptions</a:t>
            </a:r>
            <a:r>
              <a:rPr sz="2150" spc="-35" dirty="0">
                <a:solidFill>
                  <a:srgbClr val="87209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150" spc="-3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modelOptions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150">
              <a:latin typeface="Courier New"/>
              <a:cs typeface="Courier New"/>
            </a:endParaRPr>
          </a:p>
          <a:p>
            <a:pPr marL="665480">
              <a:lnSpc>
                <a:spcPct val="100000"/>
              </a:lnSpc>
              <a:spcBef>
                <a:spcPts val="305"/>
              </a:spcBef>
            </a:pP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150">
              <a:latin typeface="Courier New"/>
              <a:cs typeface="Courier New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671164" y="2930377"/>
            <a:ext cx="5423762" cy="2489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75310" y="3235604"/>
            <a:ext cx="2106215" cy="795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42110" y="7654987"/>
            <a:ext cx="2106215" cy="7950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32309" y="928633"/>
            <a:ext cx="11296650" cy="1028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5480" marR="1475105" indent="-653415">
              <a:lnSpc>
                <a:spcPct val="112000"/>
              </a:lnSpc>
              <a:spcBef>
                <a:spcPts val="100"/>
              </a:spcBef>
            </a:pP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Prompt</a:t>
            </a:r>
            <a:r>
              <a:rPr sz="2150" spc="-5" dirty="0"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ModelRequest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150" spc="-5" dirty="0">
                <a:latin typeface="Courier New"/>
                <a:cs typeface="Courier New"/>
              </a:rPr>
              <a:t>List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150" spc="-5" dirty="0">
                <a:latin typeface="Courier New"/>
                <a:cs typeface="Courier New"/>
              </a:rPr>
              <a:t>Message</a:t>
            </a:r>
            <a:r>
              <a:rPr sz="2150" spc="-5" dirty="0">
                <a:latin typeface="Courier New"/>
                <a:cs typeface="Courier New"/>
              </a:rPr>
              <a:t> </a:t>
            </a:r>
            <a:r>
              <a:rPr sz="2150" spc="-650" dirty="0">
                <a:solidFill>
                  <a:srgbClr val="080808"/>
                </a:solidFill>
                <a:latin typeface="Courier New"/>
                <a:cs typeface="Courier New"/>
              </a:rPr>
              <a:t>&gt;&gt;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{  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private</a:t>
            </a:r>
            <a:r>
              <a:rPr sz="2150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final</a:t>
            </a:r>
            <a:r>
              <a:rPr sz="2150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List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150" spc="-5" dirty="0">
                <a:latin typeface="Courier New"/>
                <a:cs typeface="Courier New"/>
              </a:rPr>
              <a:t>Message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&gt; </a:t>
            </a:r>
            <a:r>
              <a:rPr sz="2150" spc="-5" dirty="0">
                <a:solidFill>
                  <a:srgbClr val="872094"/>
                </a:solidFill>
                <a:latin typeface="Courier New"/>
                <a:cs typeface="Courier New"/>
              </a:rPr>
              <a:t>messages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150">
              <a:latin typeface="Courier New"/>
              <a:cs typeface="Courier New"/>
            </a:endParaRPr>
          </a:p>
          <a:p>
            <a:pPr marL="665480">
              <a:lnSpc>
                <a:spcPct val="100000"/>
              </a:lnSpc>
              <a:spcBef>
                <a:spcPts val="305"/>
              </a:spcBef>
            </a:pP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private</a:t>
            </a:r>
            <a:r>
              <a:rPr sz="2150" spc="-3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ChatOptions</a:t>
            </a:r>
            <a:r>
              <a:rPr sz="2150" spc="-30" dirty="0"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872094"/>
                </a:solidFill>
                <a:latin typeface="Courier New"/>
                <a:cs typeface="Courier New"/>
              </a:rPr>
              <a:t>modelOptions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550">
              <a:latin typeface="Courier New"/>
              <a:cs typeface="Courier New"/>
            </a:endParaRPr>
          </a:p>
          <a:p>
            <a:pPr marL="1318895" marR="2945130" indent="-653415">
              <a:lnSpc>
                <a:spcPct val="112000"/>
              </a:lnSpc>
            </a:pP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2150" spc="-5" dirty="0">
                <a:solidFill>
                  <a:srgbClr val="00627A"/>
                </a:solidFill>
                <a:latin typeface="Courier New"/>
                <a:cs typeface="Courier New"/>
              </a:rPr>
              <a:t>Prompt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150" spc="-5" dirty="0">
                <a:latin typeface="Courier New"/>
                <a:cs typeface="Courier New"/>
              </a:rPr>
              <a:t>String contents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 { </a:t>
            </a:r>
            <a:r>
              <a:rPr sz="215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this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((</a:t>
            </a:r>
            <a:r>
              <a:rPr sz="2150" spc="-5" dirty="0">
                <a:latin typeface="Courier New"/>
                <a:cs typeface="Courier New"/>
              </a:rPr>
              <a:t>Message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)(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new</a:t>
            </a:r>
            <a:r>
              <a:rPr sz="2150" spc="-6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UserMessage(</a:t>
            </a:r>
            <a:r>
              <a:rPr sz="2150" spc="-5" dirty="0">
                <a:latin typeface="Courier New"/>
                <a:cs typeface="Courier New"/>
              </a:rPr>
              <a:t>contents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)));</a:t>
            </a:r>
            <a:endParaRPr sz="2150">
              <a:latin typeface="Courier New"/>
              <a:cs typeface="Courier New"/>
            </a:endParaRPr>
          </a:p>
          <a:p>
            <a:pPr marL="665480">
              <a:lnSpc>
                <a:spcPct val="100000"/>
              </a:lnSpc>
              <a:spcBef>
                <a:spcPts val="305"/>
              </a:spcBef>
            </a:pP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550">
              <a:latin typeface="Courier New"/>
              <a:cs typeface="Courier New"/>
            </a:endParaRPr>
          </a:p>
          <a:p>
            <a:pPr marL="1318895" marR="3271520" indent="-653415">
              <a:lnSpc>
                <a:spcPct val="112000"/>
              </a:lnSpc>
            </a:pP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2150" spc="-5" dirty="0">
                <a:solidFill>
                  <a:srgbClr val="00627A"/>
                </a:solidFill>
                <a:latin typeface="Courier New"/>
                <a:cs typeface="Courier New"/>
              </a:rPr>
              <a:t>Prompt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150" spc="-5" dirty="0">
                <a:latin typeface="Courier New"/>
                <a:cs typeface="Courier New"/>
              </a:rPr>
              <a:t>Message message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 { </a:t>
            </a:r>
            <a:r>
              <a:rPr sz="215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this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150" spc="-5" dirty="0">
                <a:latin typeface="Courier New"/>
                <a:cs typeface="Courier New"/>
              </a:rPr>
              <a:t>Collections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2150" i="1" spc="-5" dirty="0">
                <a:solidFill>
                  <a:srgbClr val="080808"/>
                </a:solidFill>
                <a:latin typeface="Courier New"/>
                <a:cs typeface="Courier New"/>
              </a:rPr>
              <a:t>singletonList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150" spc="-5" dirty="0">
                <a:latin typeface="Courier New"/>
                <a:cs typeface="Courier New"/>
              </a:rPr>
              <a:t>message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));</a:t>
            </a:r>
            <a:endParaRPr sz="2150">
              <a:latin typeface="Courier New"/>
              <a:cs typeface="Courier New"/>
            </a:endParaRPr>
          </a:p>
          <a:p>
            <a:pPr marL="665480">
              <a:lnSpc>
                <a:spcPct val="100000"/>
              </a:lnSpc>
              <a:spcBef>
                <a:spcPts val="305"/>
              </a:spcBef>
            </a:pP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Courier New"/>
              <a:cs typeface="Courier New"/>
            </a:endParaRPr>
          </a:p>
          <a:p>
            <a:pPr marL="1318895" marR="4251960" indent="-653415">
              <a:lnSpc>
                <a:spcPct val="112000"/>
              </a:lnSpc>
            </a:pP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150" spc="-3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0627A"/>
                </a:solidFill>
                <a:latin typeface="Courier New"/>
                <a:cs typeface="Courier New"/>
              </a:rPr>
              <a:t>Prompt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150" spc="-5" dirty="0">
                <a:latin typeface="Courier New"/>
                <a:cs typeface="Courier New"/>
              </a:rPr>
              <a:t>List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150" spc="-5" dirty="0">
                <a:latin typeface="Courier New"/>
                <a:cs typeface="Courier New"/>
              </a:rPr>
              <a:t>Message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&gt;</a:t>
            </a:r>
            <a:r>
              <a:rPr sz="2150" spc="-2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messages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</a:t>
            </a:r>
            <a:r>
              <a:rPr sz="2150" spc="-2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{ </a:t>
            </a:r>
            <a:r>
              <a:rPr sz="2150" spc="-127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this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2150" spc="-5" dirty="0">
                <a:solidFill>
                  <a:srgbClr val="872094"/>
                </a:solidFill>
                <a:latin typeface="Courier New"/>
                <a:cs typeface="Courier New"/>
              </a:rPr>
              <a:t>messages</a:t>
            </a:r>
            <a:r>
              <a:rPr sz="2150" spc="-15" dirty="0">
                <a:solidFill>
                  <a:srgbClr val="87209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150" spc="-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messages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150">
              <a:latin typeface="Courier New"/>
              <a:cs typeface="Courier New"/>
            </a:endParaRPr>
          </a:p>
          <a:p>
            <a:pPr marL="665480">
              <a:lnSpc>
                <a:spcPct val="100000"/>
              </a:lnSpc>
              <a:spcBef>
                <a:spcPts val="305"/>
              </a:spcBef>
            </a:pP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Courier New"/>
              <a:cs typeface="Courier New"/>
            </a:endParaRPr>
          </a:p>
          <a:p>
            <a:pPr marL="1318895" marR="657860" indent="-653415">
              <a:lnSpc>
                <a:spcPct val="112000"/>
              </a:lnSpc>
            </a:pP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2150" spc="-5" dirty="0">
                <a:solidFill>
                  <a:srgbClr val="00627A"/>
                </a:solidFill>
                <a:latin typeface="Courier New"/>
                <a:cs typeface="Courier New"/>
              </a:rPr>
              <a:t>Prompt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150" spc="-5" dirty="0">
                <a:latin typeface="Courier New"/>
                <a:cs typeface="Courier New"/>
              </a:rPr>
              <a:t>String contents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, </a:t>
            </a:r>
            <a:r>
              <a:rPr sz="2150" spc="-5" dirty="0">
                <a:latin typeface="Courier New"/>
                <a:cs typeface="Courier New"/>
              </a:rPr>
              <a:t>ChatOptions modelOptions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 { </a:t>
            </a:r>
            <a:r>
              <a:rPr sz="215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this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((</a:t>
            </a:r>
            <a:r>
              <a:rPr sz="2150" spc="-5" dirty="0">
                <a:latin typeface="Courier New"/>
                <a:cs typeface="Courier New"/>
              </a:rPr>
              <a:t>Message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)(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new</a:t>
            </a:r>
            <a:r>
              <a:rPr sz="2150" spc="-3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UserMessage(</a:t>
            </a:r>
            <a:r>
              <a:rPr sz="2150" spc="-5" dirty="0">
                <a:latin typeface="Courier New"/>
                <a:cs typeface="Courier New"/>
              </a:rPr>
              <a:t>contents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)),</a:t>
            </a:r>
            <a:r>
              <a:rPr sz="2150" spc="-3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modelOptions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2150">
              <a:latin typeface="Courier New"/>
              <a:cs typeface="Courier New"/>
            </a:endParaRPr>
          </a:p>
          <a:p>
            <a:pPr marL="665480">
              <a:lnSpc>
                <a:spcPct val="100000"/>
              </a:lnSpc>
              <a:spcBef>
                <a:spcPts val="305"/>
              </a:spcBef>
            </a:pP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550">
              <a:latin typeface="Courier New"/>
              <a:cs typeface="Courier New"/>
            </a:endParaRPr>
          </a:p>
          <a:p>
            <a:pPr marL="1318895" marR="984885" indent="-653415">
              <a:lnSpc>
                <a:spcPct val="112000"/>
              </a:lnSpc>
            </a:pP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2150" spc="-5" dirty="0">
                <a:solidFill>
                  <a:srgbClr val="00627A"/>
                </a:solidFill>
                <a:latin typeface="Courier New"/>
                <a:cs typeface="Courier New"/>
              </a:rPr>
              <a:t>Prompt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150" spc="-5" dirty="0">
                <a:latin typeface="Courier New"/>
                <a:cs typeface="Courier New"/>
              </a:rPr>
              <a:t>Message message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, </a:t>
            </a:r>
            <a:r>
              <a:rPr sz="2150" spc="-5" dirty="0">
                <a:latin typeface="Courier New"/>
                <a:cs typeface="Courier New"/>
              </a:rPr>
              <a:t>ChatOptions modelOptions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 { </a:t>
            </a:r>
            <a:r>
              <a:rPr sz="2150" spc="-128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this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150" spc="-5" dirty="0">
                <a:latin typeface="Courier New"/>
                <a:cs typeface="Courier New"/>
              </a:rPr>
              <a:t>Collections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2150" i="1" spc="-5" dirty="0">
                <a:solidFill>
                  <a:srgbClr val="080808"/>
                </a:solidFill>
                <a:latin typeface="Courier New"/>
                <a:cs typeface="Courier New"/>
              </a:rPr>
              <a:t>singletonList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150" spc="-5" dirty="0">
                <a:latin typeface="Courier New"/>
                <a:cs typeface="Courier New"/>
              </a:rPr>
              <a:t>message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),</a:t>
            </a:r>
            <a:r>
              <a:rPr sz="2150" spc="-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modelOptions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2150">
              <a:latin typeface="Courier New"/>
              <a:cs typeface="Courier New"/>
            </a:endParaRPr>
          </a:p>
          <a:p>
            <a:pPr marL="665480">
              <a:lnSpc>
                <a:spcPct val="100000"/>
              </a:lnSpc>
              <a:spcBef>
                <a:spcPts val="305"/>
              </a:spcBef>
            </a:pP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Courier New"/>
              <a:cs typeface="Courier New"/>
            </a:endParaRPr>
          </a:p>
          <a:p>
            <a:pPr marL="1318895" marR="5080" indent="-653415">
              <a:lnSpc>
                <a:spcPct val="112000"/>
              </a:lnSpc>
            </a:pP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150" spc="-1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0627A"/>
                </a:solidFill>
                <a:latin typeface="Courier New"/>
                <a:cs typeface="Courier New"/>
              </a:rPr>
              <a:t>Prompt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150" spc="-5" dirty="0">
                <a:latin typeface="Courier New"/>
                <a:cs typeface="Courier New"/>
              </a:rPr>
              <a:t>List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150" spc="-5" dirty="0">
                <a:latin typeface="Courier New"/>
                <a:cs typeface="Courier New"/>
              </a:rPr>
              <a:t>Message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&gt;</a:t>
            </a:r>
            <a:r>
              <a:rPr sz="2150" spc="-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messages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2150" spc="-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ChatOptions</a:t>
            </a:r>
            <a:r>
              <a:rPr sz="2150" spc="-15" dirty="0"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modelOptions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)</a:t>
            </a:r>
            <a:r>
              <a:rPr sz="2150" spc="-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{ </a:t>
            </a:r>
            <a:r>
              <a:rPr sz="2150" spc="-127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this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2150" spc="-5" dirty="0">
                <a:solidFill>
                  <a:srgbClr val="872094"/>
                </a:solidFill>
                <a:latin typeface="Courier New"/>
                <a:cs typeface="Courier New"/>
              </a:rPr>
              <a:t>messages</a:t>
            </a:r>
            <a:r>
              <a:rPr sz="2150" spc="-10" dirty="0">
                <a:solidFill>
                  <a:srgbClr val="87209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= </a:t>
            </a:r>
            <a:r>
              <a:rPr sz="2150" spc="-5" dirty="0">
                <a:latin typeface="Courier New"/>
                <a:cs typeface="Courier New"/>
              </a:rPr>
              <a:t>messages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150">
              <a:latin typeface="Courier New"/>
              <a:cs typeface="Courier New"/>
            </a:endParaRPr>
          </a:p>
          <a:p>
            <a:pPr marL="1318895">
              <a:lnSpc>
                <a:spcPct val="100000"/>
              </a:lnSpc>
              <a:spcBef>
                <a:spcPts val="305"/>
              </a:spcBef>
            </a:pPr>
            <a:r>
              <a:rPr sz="2150" spc="-5" dirty="0">
                <a:solidFill>
                  <a:srgbClr val="0033B3"/>
                </a:solidFill>
                <a:latin typeface="Courier New"/>
                <a:cs typeface="Courier New"/>
              </a:rPr>
              <a:t>this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2150" spc="-5" dirty="0">
                <a:solidFill>
                  <a:srgbClr val="872094"/>
                </a:solidFill>
                <a:latin typeface="Courier New"/>
                <a:cs typeface="Courier New"/>
              </a:rPr>
              <a:t>modelOptions</a:t>
            </a:r>
            <a:r>
              <a:rPr sz="2150" spc="-35" dirty="0">
                <a:solidFill>
                  <a:srgbClr val="87209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150" spc="-3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modelOptions</a:t>
            </a: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150">
              <a:latin typeface="Courier New"/>
              <a:cs typeface="Courier New"/>
            </a:endParaRPr>
          </a:p>
          <a:p>
            <a:pPr marL="665480">
              <a:lnSpc>
                <a:spcPct val="100000"/>
              </a:lnSpc>
              <a:spcBef>
                <a:spcPts val="305"/>
              </a:spcBef>
            </a:pPr>
            <a:r>
              <a:rPr sz="2150" spc="-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150">
              <a:latin typeface="Courier New"/>
              <a:cs typeface="Courier New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5180" y="4601009"/>
            <a:ext cx="18673735" cy="33630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729" y="1757166"/>
            <a:ext cx="9286875" cy="15417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435"/>
              </a:spcBef>
            </a:pPr>
            <a:r>
              <a:rPr sz="5250" spc="425" dirty="0"/>
              <a:t>Chat</a:t>
            </a:r>
            <a:r>
              <a:rPr sz="5250" spc="-200" dirty="0"/>
              <a:t> </a:t>
            </a:r>
            <a:r>
              <a:rPr sz="5250" spc="445" dirty="0"/>
              <a:t>Model</a:t>
            </a:r>
            <a:endParaRPr sz="5250"/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200" spc="125" dirty="0">
                <a:latin typeface="Georgia"/>
                <a:cs typeface="Georgia"/>
              </a:rPr>
              <a:t>Give</a:t>
            </a:r>
            <a:r>
              <a:rPr sz="4200" spc="15" dirty="0">
                <a:latin typeface="Georgia"/>
                <a:cs typeface="Georgia"/>
              </a:rPr>
              <a:t> </a:t>
            </a:r>
            <a:r>
              <a:rPr sz="4200" spc="90" dirty="0">
                <a:latin typeface="Georgia"/>
                <a:cs typeface="Georgia"/>
              </a:rPr>
              <a:t>it</a:t>
            </a:r>
            <a:r>
              <a:rPr sz="4200" spc="15" dirty="0">
                <a:latin typeface="Georgia"/>
                <a:cs typeface="Georgia"/>
              </a:rPr>
              <a:t> </a:t>
            </a:r>
            <a:r>
              <a:rPr sz="4200" spc="195" dirty="0">
                <a:latin typeface="Georgia"/>
                <a:cs typeface="Georgia"/>
              </a:rPr>
              <a:t>some</a:t>
            </a:r>
            <a:r>
              <a:rPr sz="4200" spc="15" dirty="0">
                <a:latin typeface="Georgia"/>
                <a:cs typeface="Georgia"/>
              </a:rPr>
              <a:t> </a:t>
            </a:r>
            <a:r>
              <a:rPr sz="4200" spc="140" dirty="0">
                <a:latin typeface="Georgia"/>
                <a:cs typeface="Georgia"/>
              </a:rPr>
              <a:t>text,</a:t>
            </a:r>
            <a:r>
              <a:rPr sz="4200" spc="15" dirty="0">
                <a:latin typeface="Georgia"/>
                <a:cs typeface="Georgia"/>
              </a:rPr>
              <a:t> </a:t>
            </a:r>
            <a:r>
              <a:rPr sz="4200" spc="175" dirty="0">
                <a:latin typeface="Georgia"/>
                <a:cs typeface="Georgia"/>
              </a:rPr>
              <a:t>get</a:t>
            </a:r>
            <a:r>
              <a:rPr sz="4200" spc="15" dirty="0">
                <a:latin typeface="Georgia"/>
                <a:cs typeface="Georgia"/>
              </a:rPr>
              <a:t> </a:t>
            </a:r>
            <a:r>
              <a:rPr sz="4200" spc="195" dirty="0">
                <a:latin typeface="Georgia"/>
                <a:cs typeface="Georgia"/>
              </a:rPr>
              <a:t>some</a:t>
            </a:r>
            <a:r>
              <a:rPr sz="4200" spc="20" dirty="0">
                <a:latin typeface="Georgia"/>
                <a:cs typeface="Georgia"/>
              </a:rPr>
              <a:t> </a:t>
            </a:r>
            <a:r>
              <a:rPr sz="4200" spc="204" dirty="0">
                <a:latin typeface="Georgia"/>
                <a:cs typeface="Georgia"/>
              </a:rPr>
              <a:t>text</a:t>
            </a:r>
            <a:r>
              <a:rPr sz="4200" spc="15" dirty="0">
                <a:latin typeface="Georgia"/>
                <a:cs typeface="Georgia"/>
              </a:rPr>
              <a:t> </a:t>
            </a:r>
            <a:r>
              <a:rPr sz="4200" spc="270" dirty="0">
                <a:latin typeface="Georgia"/>
                <a:cs typeface="Georgia"/>
              </a:rPr>
              <a:t>back</a:t>
            </a:r>
            <a:endParaRPr sz="4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3917" y="3942052"/>
            <a:ext cx="17532985" cy="6767830"/>
          </a:xfrm>
          <a:prstGeom prst="rect">
            <a:avLst/>
          </a:prstGeom>
        </p:spPr>
        <p:txBody>
          <a:bodyPr vert="horz" wrap="square" lIns="0" tIns="245110" rIns="0" bIns="0" rtlCol="0">
            <a:spAutoFit/>
          </a:bodyPr>
          <a:lstStyle/>
          <a:p>
            <a:pPr marL="415290" indent="-403225">
              <a:lnSpc>
                <a:spcPct val="100000"/>
              </a:lnSpc>
              <a:spcBef>
                <a:spcPts val="1930"/>
              </a:spcBef>
              <a:buSzPct val="124000"/>
              <a:buChar char="•"/>
              <a:tabLst>
                <a:tab pos="415290" algn="l"/>
                <a:tab pos="415925" algn="l"/>
              </a:tabLst>
            </a:pPr>
            <a:r>
              <a:rPr sz="3150" spc="45" dirty="0">
                <a:solidFill>
                  <a:srgbClr val="FFFFFF"/>
                </a:solidFill>
                <a:latin typeface="Georgia"/>
                <a:cs typeface="Georgia"/>
              </a:rPr>
              <a:t>Open</a:t>
            </a:r>
            <a:r>
              <a:rPr sz="315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45" dirty="0">
                <a:solidFill>
                  <a:srgbClr val="FFFFFF"/>
                </a:solidFill>
                <a:latin typeface="Georgia"/>
                <a:cs typeface="Georgia"/>
              </a:rPr>
              <a:t>AI</a:t>
            </a:r>
            <a:endParaRPr sz="3150">
              <a:latin typeface="Georgia"/>
              <a:cs typeface="Georgia"/>
            </a:endParaRPr>
          </a:p>
          <a:p>
            <a:pPr marL="415290" indent="-403225">
              <a:lnSpc>
                <a:spcPct val="100000"/>
              </a:lnSpc>
              <a:spcBef>
                <a:spcPts val="2980"/>
              </a:spcBef>
              <a:buSzPct val="124000"/>
              <a:buChar char="•"/>
              <a:tabLst>
                <a:tab pos="415290" algn="l"/>
                <a:tab pos="415925" algn="l"/>
              </a:tabLst>
            </a:pPr>
            <a:r>
              <a:rPr sz="3150" spc="135" dirty="0">
                <a:solidFill>
                  <a:srgbClr val="FFFFFF"/>
                </a:solidFill>
                <a:latin typeface="Georgia"/>
                <a:cs typeface="Georgia"/>
              </a:rPr>
              <a:t>Azure</a:t>
            </a:r>
            <a:r>
              <a:rPr sz="315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50" dirty="0">
                <a:solidFill>
                  <a:srgbClr val="FFFFFF"/>
                </a:solidFill>
                <a:latin typeface="Georgia"/>
                <a:cs typeface="Georgia"/>
              </a:rPr>
              <a:t>Open</a:t>
            </a:r>
            <a:r>
              <a:rPr sz="31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40" dirty="0">
                <a:solidFill>
                  <a:srgbClr val="FFFFFF"/>
                </a:solidFill>
                <a:latin typeface="Georgia"/>
                <a:cs typeface="Georgia"/>
              </a:rPr>
              <a:t>AI</a:t>
            </a:r>
            <a:endParaRPr sz="3150">
              <a:latin typeface="Georgia"/>
              <a:cs typeface="Georgia"/>
            </a:endParaRPr>
          </a:p>
          <a:p>
            <a:pPr marL="415290" indent="-403225">
              <a:lnSpc>
                <a:spcPct val="100000"/>
              </a:lnSpc>
              <a:spcBef>
                <a:spcPts val="2980"/>
              </a:spcBef>
              <a:buSzPct val="124000"/>
              <a:buChar char="•"/>
              <a:tabLst>
                <a:tab pos="415290" algn="l"/>
                <a:tab pos="415925" algn="l"/>
              </a:tabLst>
            </a:pPr>
            <a:r>
              <a:rPr sz="3150" spc="185" dirty="0">
                <a:solidFill>
                  <a:srgbClr val="FFFFFF"/>
                </a:solidFill>
                <a:latin typeface="Georgia"/>
                <a:cs typeface="Georgia"/>
              </a:rPr>
              <a:t>Amazon</a:t>
            </a:r>
            <a:r>
              <a:rPr sz="31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120" dirty="0">
                <a:solidFill>
                  <a:srgbClr val="FFFFFF"/>
                </a:solidFill>
                <a:latin typeface="Georgia"/>
                <a:cs typeface="Georgia"/>
              </a:rPr>
              <a:t>Bedrock</a:t>
            </a:r>
            <a:endParaRPr sz="3150">
              <a:latin typeface="Georgia"/>
              <a:cs typeface="Georgia"/>
            </a:endParaRPr>
          </a:p>
          <a:p>
            <a:pPr marL="415290" indent="-403225">
              <a:lnSpc>
                <a:spcPct val="100000"/>
              </a:lnSpc>
              <a:spcBef>
                <a:spcPts val="2980"/>
              </a:spcBef>
              <a:buSzPct val="124000"/>
              <a:buChar char="•"/>
              <a:tabLst>
                <a:tab pos="415290" algn="l"/>
                <a:tab pos="415925" algn="l"/>
              </a:tabLst>
            </a:pPr>
            <a:r>
              <a:rPr sz="3150" spc="65" dirty="0">
                <a:solidFill>
                  <a:srgbClr val="FFFFFF"/>
                </a:solidFill>
                <a:latin typeface="Georgia"/>
                <a:cs typeface="Georgia"/>
              </a:rPr>
              <a:t>Google</a:t>
            </a:r>
            <a:r>
              <a:rPr sz="315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105" dirty="0">
                <a:solidFill>
                  <a:srgbClr val="FFFFFF"/>
                </a:solidFill>
                <a:latin typeface="Georgia"/>
                <a:cs typeface="Georgia"/>
              </a:rPr>
              <a:t>Vertex</a:t>
            </a:r>
            <a:r>
              <a:rPr sz="315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45" dirty="0">
                <a:solidFill>
                  <a:srgbClr val="FFFFFF"/>
                </a:solidFill>
                <a:latin typeface="Georgia"/>
                <a:cs typeface="Georgia"/>
              </a:rPr>
              <a:t>AI</a:t>
            </a:r>
            <a:r>
              <a:rPr sz="31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155" dirty="0">
                <a:solidFill>
                  <a:srgbClr val="FFFFFF"/>
                </a:solidFill>
                <a:latin typeface="Georgia"/>
                <a:cs typeface="Georgia"/>
              </a:rPr>
              <a:t>Palm</a:t>
            </a:r>
            <a:endParaRPr sz="3150">
              <a:latin typeface="Georgia"/>
              <a:cs typeface="Georgia"/>
            </a:endParaRPr>
          </a:p>
          <a:p>
            <a:pPr marL="415290" indent="-403225">
              <a:lnSpc>
                <a:spcPct val="100000"/>
              </a:lnSpc>
              <a:spcBef>
                <a:spcPts val="2980"/>
              </a:spcBef>
              <a:buSzPct val="124000"/>
              <a:buChar char="•"/>
              <a:tabLst>
                <a:tab pos="415290" algn="l"/>
                <a:tab pos="415925" algn="l"/>
              </a:tabLst>
            </a:pPr>
            <a:r>
              <a:rPr sz="3150" spc="65" dirty="0">
                <a:solidFill>
                  <a:srgbClr val="FFFFFF"/>
                </a:solidFill>
                <a:latin typeface="Georgia"/>
                <a:cs typeface="Georgia"/>
              </a:rPr>
              <a:t>Google</a:t>
            </a:r>
            <a:r>
              <a:rPr sz="315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105" dirty="0">
                <a:solidFill>
                  <a:srgbClr val="FFFFFF"/>
                </a:solidFill>
                <a:latin typeface="Georgia"/>
                <a:cs typeface="Georgia"/>
              </a:rPr>
              <a:t>Gemeni</a:t>
            </a:r>
            <a:endParaRPr sz="3150">
              <a:latin typeface="Georgia"/>
              <a:cs typeface="Georgia"/>
            </a:endParaRPr>
          </a:p>
          <a:p>
            <a:pPr marL="415290" indent="-403225">
              <a:lnSpc>
                <a:spcPct val="100000"/>
              </a:lnSpc>
              <a:spcBef>
                <a:spcPts val="2985"/>
              </a:spcBef>
              <a:buSzPct val="124000"/>
              <a:buChar char="•"/>
              <a:tabLst>
                <a:tab pos="415290" algn="l"/>
                <a:tab pos="415925" algn="l"/>
              </a:tabLst>
            </a:pPr>
            <a:r>
              <a:rPr sz="3150" spc="120" dirty="0">
                <a:solidFill>
                  <a:srgbClr val="FFFFFF"/>
                </a:solidFill>
                <a:latin typeface="Georgia"/>
                <a:cs typeface="Georgia"/>
              </a:rPr>
              <a:t>HuggingFace</a:t>
            </a:r>
            <a:r>
              <a:rPr sz="315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55" dirty="0">
                <a:solidFill>
                  <a:srgbClr val="FFFFFF"/>
                </a:solidFill>
                <a:latin typeface="Georgia"/>
                <a:cs typeface="Georgia"/>
              </a:rPr>
              <a:t>-</a:t>
            </a:r>
            <a:r>
              <a:rPr sz="315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215" dirty="0">
                <a:solidFill>
                  <a:srgbClr val="FFFFFF"/>
                </a:solidFill>
                <a:latin typeface="Georgia"/>
                <a:cs typeface="Georgia"/>
              </a:rPr>
              <a:t>Access</a:t>
            </a:r>
            <a:r>
              <a:rPr sz="315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2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315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135" dirty="0">
                <a:solidFill>
                  <a:srgbClr val="FFFFFF"/>
                </a:solidFill>
                <a:latin typeface="Georgia"/>
                <a:cs typeface="Georgia"/>
              </a:rPr>
              <a:t>thousands</a:t>
            </a:r>
            <a:r>
              <a:rPr sz="315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65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315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90" dirty="0">
                <a:solidFill>
                  <a:srgbClr val="FFFFFF"/>
                </a:solidFill>
                <a:latin typeface="Georgia"/>
                <a:cs typeface="Georgia"/>
              </a:rPr>
              <a:t>models,</a:t>
            </a:r>
            <a:r>
              <a:rPr sz="315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140" dirty="0">
                <a:solidFill>
                  <a:srgbClr val="FFFFFF"/>
                </a:solidFill>
                <a:latin typeface="Georgia"/>
                <a:cs typeface="Georgia"/>
              </a:rPr>
              <a:t>including</a:t>
            </a:r>
            <a:r>
              <a:rPr sz="315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114" dirty="0">
                <a:solidFill>
                  <a:srgbClr val="FFFFFF"/>
                </a:solidFill>
                <a:latin typeface="Georgia"/>
                <a:cs typeface="Georgia"/>
              </a:rPr>
              <a:t>those</a:t>
            </a:r>
            <a:r>
              <a:rPr sz="315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105" dirty="0">
                <a:solidFill>
                  <a:srgbClr val="FFFFFF"/>
                </a:solidFill>
                <a:latin typeface="Georgia"/>
                <a:cs typeface="Georgia"/>
              </a:rPr>
              <a:t>from</a:t>
            </a:r>
            <a:r>
              <a:rPr sz="315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114" dirty="0">
                <a:solidFill>
                  <a:srgbClr val="FFFFFF"/>
                </a:solidFill>
                <a:latin typeface="Georgia"/>
                <a:cs typeface="Georgia"/>
              </a:rPr>
              <a:t>Meta</a:t>
            </a:r>
            <a:r>
              <a:rPr sz="315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185" dirty="0">
                <a:solidFill>
                  <a:srgbClr val="FFFFFF"/>
                </a:solidFill>
                <a:latin typeface="Georgia"/>
                <a:cs typeface="Georgia"/>
              </a:rPr>
              <a:t>such</a:t>
            </a:r>
            <a:r>
              <a:rPr sz="315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190" dirty="0">
                <a:solidFill>
                  <a:srgbClr val="FFFFFF"/>
                </a:solidFill>
                <a:latin typeface="Georgia"/>
                <a:cs typeface="Georgia"/>
              </a:rPr>
              <a:t>as</a:t>
            </a:r>
            <a:r>
              <a:rPr sz="315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135" dirty="0">
                <a:solidFill>
                  <a:srgbClr val="FFFFFF"/>
                </a:solidFill>
                <a:latin typeface="Georgia"/>
                <a:cs typeface="Georgia"/>
              </a:rPr>
              <a:t>Llama</a:t>
            </a:r>
            <a:r>
              <a:rPr sz="315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-10" dirty="0">
                <a:solidFill>
                  <a:srgbClr val="FFFFFF"/>
                </a:solidFill>
                <a:latin typeface="Georgia"/>
                <a:cs typeface="Georgia"/>
              </a:rPr>
              <a:t>2</a:t>
            </a:r>
            <a:endParaRPr sz="3150">
              <a:latin typeface="Georgia"/>
              <a:cs typeface="Georgia"/>
            </a:endParaRPr>
          </a:p>
          <a:p>
            <a:pPr marL="415290" indent="-403225">
              <a:lnSpc>
                <a:spcPct val="100000"/>
              </a:lnSpc>
              <a:spcBef>
                <a:spcPts val="2980"/>
              </a:spcBef>
              <a:buSzPct val="124000"/>
              <a:buChar char="•"/>
              <a:tabLst>
                <a:tab pos="415290" algn="l"/>
                <a:tab pos="415925" algn="l"/>
              </a:tabLst>
            </a:pPr>
            <a:r>
              <a:rPr sz="3150" spc="95" dirty="0">
                <a:solidFill>
                  <a:srgbClr val="FFFFFF"/>
                </a:solidFill>
                <a:latin typeface="Georgia"/>
                <a:cs typeface="Georgia"/>
              </a:rPr>
              <a:t>Ollama</a:t>
            </a:r>
            <a:r>
              <a:rPr sz="31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55" dirty="0">
                <a:solidFill>
                  <a:srgbClr val="FFFFFF"/>
                </a:solidFill>
                <a:latin typeface="Georgia"/>
                <a:cs typeface="Georgia"/>
              </a:rPr>
              <a:t>-</a:t>
            </a:r>
            <a:r>
              <a:rPr sz="31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90" dirty="0">
                <a:solidFill>
                  <a:srgbClr val="FFFFFF"/>
                </a:solidFill>
                <a:latin typeface="Georgia"/>
                <a:cs typeface="Georgia"/>
              </a:rPr>
              <a:t>Run</a:t>
            </a:r>
            <a:r>
              <a:rPr sz="31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45" dirty="0">
                <a:solidFill>
                  <a:srgbClr val="FFFFFF"/>
                </a:solidFill>
                <a:latin typeface="Georgia"/>
                <a:cs typeface="Georgia"/>
              </a:rPr>
              <a:t>AI</a:t>
            </a:r>
            <a:r>
              <a:rPr sz="31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125" dirty="0">
                <a:solidFill>
                  <a:srgbClr val="FFFFFF"/>
                </a:solidFill>
                <a:latin typeface="Georgia"/>
                <a:cs typeface="Georgia"/>
              </a:rPr>
              <a:t>Models</a:t>
            </a:r>
            <a:r>
              <a:rPr sz="31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125" dirty="0">
                <a:solidFill>
                  <a:srgbClr val="FFFFFF"/>
                </a:solidFill>
                <a:latin typeface="Georgia"/>
                <a:cs typeface="Georgia"/>
              </a:rPr>
              <a:t>on</a:t>
            </a:r>
            <a:r>
              <a:rPr sz="31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110" dirty="0">
                <a:solidFill>
                  <a:srgbClr val="FFFFFF"/>
                </a:solidFill>
                <a:latin typeface="Georgia"/>
                <a:cs typeface="Georgia"/>
              </a:rPr>
              <a:t>your</a:t>
            </a:r>
            <a:r>
              <a:rPr sz="31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135" dirty="0">
                <a:solidFill>
                  <a:srgbClr val="FFFFFF"/>
                </a:solidFill>
                <a:latin typeface="Georgia"/>
                <a:cs typeface="Georgia"/>
              </a:rPr>
              <a:t>local</a:t>
            </a:r>
            <a:r>
              <a:rPr sz="31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150" spc="180" dirty="0">
                <a:solidFill>
                  <a:srgbClr val="FFFFFF"/>
                </a:solidFill>
                <a:latin typeface="Georgia"/>
                <a:cs typeface="Georgia"/>
              </a:rPr>
              <a:t>machine</a:t>
            </a:r>
            <a:endParaRPr sz="3150">
              <a:latin typeface="Georgia"/>
              <a:cs typeface="Georgia"/>
            </a:endParaRPr>
          </a:p>
          <a:p>
            <a:pPr marL="415290" indent="-403225">
              <a:lnSpc>
                <a:spcPct val="100000"/>
              </a:lnSpc>
              <a:spcBef>
                <a:spcPts val="2980"/>
              </a:spcBef>
              <a:buSzPct val="124000"/>
              <a:buChar char="•"/>
              <a:tabLst>
                <a:tab pos="415290" algn="l"/>
                <a:tab pos="415925" algn="l"/>
              </a:tabLst>
            </a:pPr>
            <a:r>
              <a:rPr sz="3150" spc="95" dirty="0">
                <a:solidFill>
                  <a:srgbClr val="FFFFFF"/>
                </a:solidFill>
                <a:latin typeface="Georgia"/>
                <a:cs typeface="Georgia"/>
              </a:rPr>
              <a:t>MistralAI</a:t>
            </a:r>
            <a:endParaRPr sz="31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1797324"/>
            <a:ext cx="2054860" cy="828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250" spc="360" dirty="0"/>
              <a:t>Roles</a:t>
            </a:r>
            <a:endParaRPr sz="5250"/>
          </a:p>
        </p:txBody>
      </p:sp>
      <p:sp>
        <p:nvSpPr>
          <p:cNvPr id="3" name="object 3"/>
          <p:cNvSpPr txBox="1"/>
          <p:nvPr/>
        </p:nvSpPr>
        <p:spPr>
          <a:xfrm>
            <a:off x="1023917" y="4053457"/>
            <a:ext cx="18014315" cy="680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8145" marR="191770" indent="-386080">
              <a:lnSpc>
                <a:spcPct val="129000"/>
              </a:lnSpc>
              <a:spcBef>
                <a:spcPts val="100"/>
              </a:spcBef>
              <a:buSzPct val="122000"/>
              <a:buFont typeface="Courier New"/>
              <a:buChar char="•"/>
              <a:tabLst>
                <a:tab pos="398780" algn="l"/>
              </a:tabLst>
            </a:pPr>
            <a:r>
              <a:rPr sz="2550" spc="145" dirty="0">
                <a:solidFill>
                  <a:srgbClr val="FFFFFF"/>
                </a:solidFill>
                <a:latin typeface="Georgia"/>
                <a:cs typeface="Georgia"/>
              </a:rPr>
              <a:t>System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-15" dirty="0">
                <a:solidFill>
                  <a:srgbClr val="FFFFFF"/>
                </a:solidFill>
                <a:latin typeface="Georgia"/>
                <a:cs typeface="Georgia"/>
              </a:rPr>
              <a:t>Role: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45" dirty="0">
                <a:solidFill>
                  <a:srgbClr val="FFFFFF"/>
                </a:solidFill>
                <a:latin typeface="Georgia"/>
                <a:cs typeface="Georgia"/>
              </a:rPr>
              <a:t>Guides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AI’s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90" dirty="0">
                <a:solidFill>
                  <a:srgbClr val="FFFFFF"/>
                </a:solidFill>
                <a:latin typeface="Georgia"/>
                <a:cs typeface="Georgia"/>
              </a:rPr>
              <a:t>behavior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05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95" dirty="0">
                <a:solidFill>
                  <a:srgbClr val="FFFFFF"/>
                </a:solidFill>
                <a:latin typeface="Georgia"/>
                <a:cs typeface="Georgia"/>
              </a:rPr>
              <a:t>response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60" dirty="0">
                <a:solidFill>
                  <a:srgbClr val="FFFFFF"/>
                </a:solidFill>
                <a:latin typeface="Georgia"/>
                <a:cs typeface="Georgia"/>
              </a:rPr>
              <a:t>style,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90" dirty="0">
                <a:solidFill>
                  <a:srgbClr val="FFFFFF"/>
                </a:solidFill>
                <a:latin typeface="Georgia"/>
                <a:cs typeface="Georgia"/>
              </a:rPr>
              <a:t>setting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85" dirty="0">
                <a:solidFill>
                  <a:srgbClr val="FFFFFF"/>
                </a:solidFill>
                <a:latin typeface="Georgia"/>
                <a:cs typeface="Georgia"/>
              </a:rPr>
              <a:t>parameters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or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rules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30" dirty="0">
                <a:solidFill>
                  <a:srgbClr val="FFFFFF"/>
                </a:solidFill>
                <a:latin typeface="Georgia"/>
                <a:cs typeface="Georgia"/>
              </a:rPr>
              <a:t>for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65" dirty="0">
                <a:solidFill>
                  <a:srgbClr val="FFFFFF"/>
                </a:solidFill>
                <a:latin typeface="Georgia"/>
                <a:cs typeface="Georgia"/>
              </a:rPr>
              <a:t>how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AI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60" dirty="0">
                <a:solidFill>
                  <a:srgbClr val="FFFFFF"/>
                </a:solidFill>
                <a:latin typeface="Georgia"/>
                <a:cs typeface="Georgia"/>
              </a:rPr>
              <a:t>interprets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05" dirty="0">
                <a:solidFill>
                  <a:srgbClr val="FFFFFF"/>
                </a:solidFill>
                <a:latin typeface="Georgia"/>
                <a:cs typeface="Georgia"/>
              </a:rPr>
              <a:t>and </a:t>
            </a:r>
            <a:r>
              <a:rPr sz="2550" spc="-6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70" dirty="0">
                <a:solidFill>
                  <a:srgbClr val="FFFFFF"/>
                </a:solidFill>
                <a:latin typeface="Georgia"/>
                <a:cs typeface="Georgia"/>
              </a:rPr>
              <a:t>replies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to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50" dirty="0">
                <a:solidFill>
                  <a:srgbClr val="FFFFFF"/>
                </a:solidFill>
                <a:latin typeface="Georgia"/>
                <a:cs typeface="Georgia"/>
              </a:rPr>
              <a:t>input.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-25" dirty="0">
                <a:solidFill>
                  <a:srgbClr val="FFFFFF"/>
                </a:solidFill>
                <a:latin typeface="Georgia"/>
                <a:cs typeface="Georgia"/>
              </a:rPr>
              <a:t>It’s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45" dirty="0">
                <a:solidFill>
                  <a:srgbClr val="FFFFFF"/>
                </a:solidFill>
                <a:latin typeface="Georgia"/>
                <a:cs typeface="Georgia"/>
              </a:rPr>
              <a:t>akin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to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providing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95" dirty="0">
                <a:solidFill>
                  <a:srgbClr val="FFFFFF"/>
                </a:solidFill>
                <a:latin typeface="Georgia"/>
                <a:cs typeface="Georgia"/>
              </a:rPr>
              <a:t>instructions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to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AI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45" dirty="0">
                <a:solidFill>
                  <a:srgbClr val="FFFFFF"/>
                </a:solidFill>
                <a:latin typeface="Georgia"/>
                <a:cs typeface="Georgia"/>
              </a:rPr>
              <a:t>before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85" dirty="0">
                <a:solidFill>
                  <a:srgbClr val="FFFFFF"/>
                </a:solidFill>
                <a:latin typeface="Georgia"/>
                <a:cs typeface="Georgia"/>
              </a:rPr>
              <a:t>initiating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25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75" dirty="0">
                <a:solidFill>
                  <a:srgbClr val="FFFFFF"/>
                </a:solidFill>
                <a:latin typeface="Georgia"/>
                <a:cs typeface="Georgia"/>
              </a:rPr>
              <a:t>conversation.</a:t>
            </a:r>
            <a:endParaRPr sz="2550">
              <a:latin typeface="Georgia"/>
              <a:cs typeface="Georgia"/>
            </a:endParaRPr>
          </a:p>
          <a:p>
            <a:pPr marL="398145" marR="1864995" indent="-386080">
              <a:lnSpc>
                <a:spcPct val="129000"/>
              </a:lnSpc>
              <a:spcBef>
                <a:spcPts val="1970"/>
              </a:spcBef>
              <a:buSzPct val="122000"/>
              <a:buFont typeface="Courier New"/>
              <a:buChar char="•"/>
              <a:tabLst>
                <a:tab pos="398780" algn="l"/>
              </a:tabLst>
            </a:pPr>
            <a:r>
              <a:rPr sz="2550" spc="85" dirty="0">
                <a:solidFill>
                  <a:srgbClr val="FFFFFF"/>
                </a:solidFill>
                <a:latin typeface="Georgia"/>
                <a:cs typeface="Georgia"/>
              </a:rPr>
              <a:t>User</a:t>
            </a:r>
            <a:r>
              <a:rPr sz="255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-15" dirty="0">
                <a:solidFill>
                  <a:srgbClr val="FFFFFF"/>
                </a:solidFill>
                <a:latin typeface="Georgia"/>
                <a:cs typeface="Georgia"/>
              </a:rPr>
              <a:t>Role: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70" dirty="0">
                <a:solidFill>
                  <a:srgbClr val="FFFFFF"/>
                </a:solidFill>
                <a:latin typeface="Georgia"/>
                <a:cs typeface="Georgia"/>
              </a:rPr>
              <a:t>Represents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60" dirty="0">
                <a:solidFill>
                  <a:srgbClr val="FFFFFF"/>
                </a:solidFill>
                <a:latin typeface="Georgia"/>
                <a:cs typeface="Georgia"/>
              </a:rPr>
              <a:t>user’s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75" dirty="0">
                <a:solidFill>
                  <a:srgbClr val="FFFFFF"/>
                </a:solidFill>
                <a:latin typeface="Georgia"/>
                <a:cs typeface="Georgia"/>
              </a:rPr>
              <a:t>input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05" dirty="0">
                <a:solidFill>
                  <a:srgbClr val="FFFFFF"/>
                </a:solidFill>
                <a:latin typeface="Georgia"/>
                <a:cs typeface="Georgia"/>
              </a:rPr>
              <a:t>–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65" dirty="0">
                <a:solidFill>
                  <a:srgbClr val="FFFFFF"/>
                </a:solidFill>
                <a:latin typeface="Georgia"/>
                <a:cs typeface="Georgia"/>
              </a:rPr>
              <a:t>their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60" dirty="0">
                <a:solidFill>
                  <a:srgbClr val="FFFFFF"/>
                </a:solidFill>
                <a:latin typeface="Georgia"/>
                <a:cs typeface="Georgia"/>
              </a:rPr>
              <a:t>questions,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05" dirty="0">
                <a:solidFill>
                  <a:srgbClr val="FFFFFF"/>
                </a:solidFill>
                <a:latin typeface="Georgia"/>
                <a:cs typeface="Georgia"/>
              </a:rPr>
              <a:t>commands,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 or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00" dirty="0">
                <a:solidFill>
                  <a:srgbClr val="FFFFFF"/>
                </a:solidFill>
                <a:latin typeface="Georgia"/>
                <a:cs typeface="Georgia"/>
              </a:rPr>
              <a:t>statements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to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Georgia"/>
                <a:cs typeface="Georgia"/>
              </a:rPr>
              <a:t>AI.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40" dirty="0">
                <a:solidFill>
                  <a:srgbClr val="FFFFFF"/>
                </a:solidFill>
                <a:latin typeface="Georgia"/>
                <a:cs typeface="Georgia"/>
              </a:rPr>
              <a:t>This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35" dirty="0">
                <a:solidFill>
                  <a:srgbClr val="FFFFFF"/>
                </a:solidFill>
                <a:latin typeface="Georgia"/>
                <a:cs typeface="Georgia"/>
              </a:rPr>
              <a:t>role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14" dirty="0">
                <a:solidFill>
                  <a:srgbClr val="FFFFFF"/>
                </a:solidFill>
                <a:latin typeface="Georgia"/>
                <a:cs typeface="Georgia"/>
              </a:rPr>
              <a:t>is </a:t>
            </a:r>
            <a:r>
              <a:rPr sz="2550" spc="-6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00" dirty="0">
                <a:solidFill>
                  <a:srgbClr val="FFFFFF"/>
                </a:solidFill>
                <a:latin typeface="Georgia"/>
                <a:cs typeface="Georgia"/>
              </a:rPr>
              <a:t>fundamental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45" dirty="0">
                <a:solidFill>
                  <a:srgbClr val="FFFFFF"/>
                </a:solidFill>
                <a:latin typeface="Georgia"/>
                <a:cs typeface="Georgia"/>
              </a:rPr>
              <a:t>as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45" dirty="0">
                <a:solidFill>
                  <a:srgbClr val="FFFFFF"/>
                </a:solidFill>
                <a:latin typeface="Georgia"/>
                <a:cs typeface="Georgia"/>
              </a:rPr>
              <a:t>it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95" dirty="0">
                <a:solidFill>
                  <a:srgbClr val="FFFFFF"/>
                </a:solidFill>
                <a:latin typeface="Georgia"/>
                <a:cs typeface="Georgia"/>
              </a:rPr>
              <a:t>forms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00" dirty="0">
                <a:solidFill>
                  <a:srgbClr val="FFFFFF"/>
                </a:solidFill>
                <a:latin typeface="Georgia"/>
                <a:cs typeface="Georgia"/>
              </a:rPr>
              <a:t>basis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45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AI’s </a:t>
            </a:r>
            <a:r>
              <a:rPr sz="2550" spc="75" dirty="0">
                <a:solidFill>
                  <a:srgbClr val="FFFFFF"/>
                </a:solidFill>
                <a:latin typeface="Georgia"/>
                <a:cs typeface="Georgia"/>
              </a:rPr>
              <a:t>response.</a:t>
            </a:r>
            <a:endParaRPr sz="2550">
              <a:latin typeface="Georgia"/>
              <a:cs typeface="Georgia"/>
            </a:endParaRPr>
          </a:p>
          <a:p>
            <a:pPr marL="398145" marR="492760" indent="-386080">
              <a:lnSpc>
                <a:spcPct val="129000"/>
              </a:lnSpc>
              <a:spcBef>
                <a:spcPts val="1970"/>
              </a:spcBef>
              <a:buSzPct val="122000"/>
              <a:buFont typeface="Courier New"/>
              <a:buChar char="•"/>
              <a:tabLst>
                <a:tab pos="398780" algn="l"/>
              </a:tabLst>
            </a:pPr>
            <a:r>
              <a:rPr sz="2550" spc="120" dirty="0">
                <a:solidFill>
                  <a:srgbClr val="FFFFFF"/>
                </a:solidFill>
                <a:latin typeface="Georgia"/>
                <a:cs typeface="Georgia"/>
              </a:rPr>
              <a:t>Assistant </a:t>
            </a:r>
            <a:r>
              <a:rPr sz="2550" spc="-15" dirty="0">
                <a:solidFill>
                  <a:srgbClr val="FFFFFF"/>
                </a:solidFill>
                <a:latin typeface="Georgia"/>
                <a:cs typeface="Georgia"/>
              </a:rPr>
              <a:t>Role: </a:t>
            </a:r>
            <a:r>
              <a:rPr sz="2550" spc="130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AI’s </a:t>
            </a:r>
            <a:r>
              <a:rPr sz="2550" spc="95" dirty="0">
                <a:solidFill>
                  <a:srgbClr val="FFFFFF"/>
                </a:solidFill>
                <a:latin typeface="Georgia"/>
                <a:cs typeface="Georgia"/>
              </a:rPr>
              <a:t>response 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to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2550" spc="60" dirty="0">
                <a:solidFill>
                  <a:srgbClr val="FFFFFF"/>
                </a:solidFill>
                <a:latin typeface="Georgia"/>
                <a:cs typeface="Georgia"/>
              </a:rPr>
              <a:t>user’s </a:t>
            </a:r>
            <a:r>
              <a:rPr sz="2550" spc="50" dirty="0">
                <a:solidFill>
                  <a:srgbClr val="FFFFFF"/>
                </a:solidFill>
                <a:latin typeface="Georgia"/>
                <a:cs typeface="Georgia"/>
              </a:rPr>
              <a:t>input. More </a:t>
            </a:r>
            <a:r>
              <a:rPr sz="2550" spc="114" dirty="0">
                <a:solidFill>
                  <a:srgbClr val="FFFFFF"/>
                </a:solidFill>
                <a:latin typeface="Georgia"/>
                <a:cs typeface="Georgia"/>
              </a:rPr>
              <a:t>than </a:t>
            </a:r>
            <a:r>
              <a:rPr sz="2550" spc="45" dirty="0">
                <a:solidFill>
                  <a:srgbClr val="FFFFFF"/>
                </a:solidFill>
                <a:latin typeface="Georgia"/>
                <a:cs typeface="Georgia"/>
              </a:rPr>
              <a:t>just </a:t>
            </a:r>
            <a:r>
              <a:rPr sz="2550" spc="140" dirty="0">
                <a:solidFill>
                  <a:srgbClr val="FFFFFF"/>
                </a:solidFill>
                <a:latin typeface="Georgia"/>
                <a:cs typeface="Georgia"/>
              </a:rPr>
              <a:t>an </a:t>
            </a:r>
            <a:r>
              <a:rPr sz="2550" spc="150" dirty="0">
                <a:solidFill>
                  <a:srgbClr val="FFFFFF"/>
                </a:solidFill>
                <a:latin typeface="Georgia"/>
                <a:cs typeface="Georgia"/>
              </a:rPr>
              <a:t>answer 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or </a:t>
            </a:r>
            <a:r>
              <a:rPr sz="2550" spc="50" dirty="0">
                <a:solidFill>
                  <a:srgbClr val="FFFFFF"/>
                </a:solidFill>
                <a:latin typeface="Georgia"/>
                <a:cs typeface="Georgia"/>
              </a:rPr>
              <a:t>reaction, 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it’s </a:t>
            </a:r>
            <a:r>
              <a:rPr sz="2550" spc="100" dirty="0">
                <a:solidFill>
                  <a:srgbClr val="FFFFFF"/>
                </a:solidFill>
                <a:latin typeface="Georgia"/>
                <a:cs typeface="Georgia"/>
              </a:rPr>
              <a:t>crucial </a:t>
            </a:r>
            <a:r>
              <a:rPr sz="2550" spc="30" dirty="0">
                <a:solidFill>
                  <a:srgbClr val="FFFFFF"/>
                </a:solidFill>
                <a:latin typeface="Georgia"/>
                <a:cs typeface="Georgia"/>
              </a:rPr>
              <a:t>for </a:t>
            </a:r>
            <a:r>
              <a:rPr sz="255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10" dirty="0">
                <a:solidFill>
                  <a:srgbClr val="FFFFFF"/>
                </a:solidFill>
                <a:latin typeface="Georgia"/>
                <a:cs typeface="Georgia"/>
              </a:rPr>
              <a:t>maintaining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255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20" dirty="0">
                <a:solidFill>
                  <a:srgbClr val="FFFFFF"/>
                </a:solidFill>
                <a:latin typeface="Georgia"/>
                <a:cs typeface="Georgia"/>
              </a:rPr>
              <a:t>flow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45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75" dirty="0">
                <a:solidFill>
                  <a:srgbClr val="FFFFFF"/>
                </a:solidFill>
                <a:latin typeface="Georgia"/>
                <a:cs typeface="Georgia"/>
              </a:rPr>
              <a:t>conversation.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05" dirty="0">
                <a:solidFill>
                  <a:srgbClr val="FFFFFF"/>
                </a:solidFill>
                <a:latin typeface="Georgia"/>
                <a:cs typeface="Georgia"/>
              </a:rPr>
              <a:t>By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14" dirty="0">
                <a:solidFill>
                  <a:srgbClr val="FFFFFF"/>
                </a:solidFill>
                <a:latin typeface="Georgia"/>
                <a:cs typeface="Georgia"/>
              </a:rPr>
              <a:t>tracking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AI’s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previous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05" dirty="0">
                <a:solidFill>
                  <a:srgbClr val="FFFFFF"/>
                </a:solidFill>
                <a:latin typeface="Georgia"/>
                <a:cs typeface="Georgia"/>
              </a:rPr>
              <a:t>responses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30" dirty="0">
                <a:solidFill>
                  <a:srgbClr val="FFFFFF"/>
                </a:solidFill>
                <a:latin typeface="Georgia"/>
                <a:cs typeface="Georgia"/>
              </a:rPr>
              <a:t>(its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90" dirty="0">
                <a:solidFill>
                  <a:srgbClr val="FFFFFF"/>
                </a:solidFill>
                <a:latin typeface="Georgia"/>
                <a:cs typeface="Georgia"/>
              </a:rPr>
              <a:t>'Assistant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Role'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messages), </a:t>
            </a:r>
            <a:r>
              <a:rPr sz="2550" spc="-6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40" dirty="0">
                <a:solidFill>
                  <a:srgbClr val="FFFFFF"/>
                </a:solidFill>
                <a:latin typeface="Georgia"/>
                <a:cs typeface="Georgia"/>
              </a:rPr>
              <a:t>system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05" dirty="0">
                <a:solidFill>
                  <a:srgbClr val="FFFFFF"/>
                </a:solidFill>
                <a:latin typeface="Georgia"/>
                <a:cs typeface="Georgia"/>
              </a:rPr>
              <a:t>ensures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coherent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05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00" dirty="0">
                <a:solidFill>
                  <a:srgbClr val="FFFFFF"/>
                </a:solidFill>
                <a:latin typeface="Georgia"/>
                <a:cs typeface="Georgia"/>
              </a:rPr>
              <a:t>contextually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85" dirty="0">
                <a:solidFill>
                  <a:srgbClr val="FFFFFF"/>
                </a:solidFill>
                <a:latin typeface="Georgia"/>
                <a:cs typeface="Georgia"/>
              </a:rPr>
              <a:t>relevant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70" dirty="0">
                <a:solidFill>
                  <a:srgbClr val="FFFFFF"/>
                </a:solidFill>
                <a:latin typeface="Georgia"/>
                <a:cs typeface="Georgia"/>
              </a:rPr>
              <a:t>interactions.</a:t>
            </a:r>
            <a:endParaRPr sz="2550">
              <a:latin typeface="Georgia"/>
              <a:cs typeface="Georgia"/>
            </a:endParaRPr>
          </a:p>
          <a:p>
            <a:pPr marL="398145" marR="5080" indent="-386080">
              <a:lnSpc>
                <a:spcPct val="129000"/>
              </a:lnSpc>
              <a:spcBef>
                <a:spcPts val="1970"/>
              </a:spcBef>
              <a:buSzPct val="122000"/>
              <a:buFont typeface="Courier New"/>
              <a:buChar char="•"/>
              <a:tabLst>
                <a:tab pos="398780" algn="l"/>
              </a:tabLst>
            </a:pPr>
            <a:r>
              <a:rPr sz="2550" spc="90" dirty="0">
                <a:solidFill>
                  <a:srgbClr val="FFFFFF"/>
                </a:solidFill>
                <a:latin typeface="Georgia"/>
                <a:cs typeface="Georgia"/>
              </a:rPr>
              <a:t>Function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-15" dirty="0">
                <a:solidFill>
                  <a:srgbClr val="FFFFFF"/>
                </a:solidFill>
                <a:latin typeface="Georgia"/>
                <a:cs typeface="Georgia"/>
              </a:rPr>
              <a:t>Role: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40" dirty="0">
                <a:solidFill>
                  <a:srgbClr val="FFFFFF"/>
                </a:solidFill>
                <a:latin typeface="Georgia"/>
                <a:cs typeface="Georgia"/>
              </a:rPr>
              <a:t>This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35" dirty="0">
                <a:solidFill>
                  <a:srgbClr val="FFFFFF"/>
                </a:solidFill>
                <a:latin typeface="Georgia"/>
                <a:cs typeface="Georgia"/>
              </a:rPr>
              <a:t>role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00" dirty="0">
                <a:solidFill>
                  <a:srgbClr val="FFFFFF"/>
                </a:solidFill>
                <a:latin typeface="Georgia"/>
                <a:cs typeface="Georgia"/>
              </a:rPr>
              <a:t>deals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55" dirty="0">
                <a:solidFill>
                  <a:srgbClr val="FFFFFF"/>
                </a:solidFill>
                <a:latin typeface="Georgia"/>
                <a:cs typeface="Georgia"/>
              </a:rPr>
              <a:t>with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90" dirty="0">
                <a:solidFill>
                  <a:srgbClr val="FFFFFF"/>
                </a:solidFill>
                <a:latin typeface="Georgia"/>
                <a:cs typeface="Georgia"/>
              </a:rPr>
              <a:t>specific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40" dirty="0">
                <a:solidFill>
                  <a:srgbClr val="FFFFFF"/>
                </a:solidFill>
                <a:latin typeface="Georgia"/>
                <a:cs typeface="Georgia"/>
              </a:rPr>
              <a:t>tasks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or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75" dirty="0">
                <a:solidFill>
                  <a:srgbClr val="FFFFFF"/>
                </a:solidFill>
                <a:latin typeface="Georgia"/>
                <a:cs typeface="Georgia"/>
              </a:rPr>
              <a:t>operations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85" dirty="0">
                <a:solidFill>
                  <a:srgbClr val="FFFFFF"/>
                </a:solidFill>
                <a:latin typeface="Georgia"/>
                <a:cs typeface="Georgia"/>
              </a:rPr>
              <a:t>during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75" dirty="0">
                <a:solidFill>
                  <a:srgbClr val="FFFFFF"/>
                </a:solidFill>
                <a:latin typeface="Georgia"/>
                <a:cs typeface="Georgia"/>
              </a:rPr>
              <a:t>conversation.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05" dirty="0">
                <a:solidFill>
                  <a:srgbClr val="FFFFFF"/>
                </a:solidFill>
                <a:latin typeface="Georgia"/>
                <a:cs typeface="Georgia"/>
              </a:rPr>
              <a:t>While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25" dirty="0">
                <a:solidFill>
                  <a:srgbClr val="FFFFFF"/>
                </a:solidFill>
                <a:latin typeface="Georgia"/>
                <a:cs typeface="Georgia"/>
              </a:rPr>
              <a:t>System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Role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10" dirty="0">
                <a:solidFill>
                  <a:srgbClr val="FFFFFF"/>
                </a:solidFill>
                <a:latin typeface="Georgia"/>
                <a:cs typeface="Georgia"/>
              </a:rPr>
              <a:t>sets </a:t>
            </a:r>
            <a:r>
              <a:rPr sz="2550" spc="-6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AI’s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overall </a:t>
            </a:r>
            <a:r>
              <a:rPr sz="2550" spc="40" dirty="0">
                <a:solidFill>
                  <a:srgbClr val="FFFFFF"/>
                </a:solidFill>
                <a:latin typeface="Georgia"/>
                <a:cs typeface="Georgia"/>
              </a:rPr>
              <a:t>behavior,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2550" spc="85" dirty="0">
                <a:solidFill>
                  <a:srgbClr val="FFFFFF"/>
                </a:solidFill>
                <a:latin typeface="Georgia"/>
                <a:cs typeface="Georgia"/>
              </a:rPr>
              <a:t>Function 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Role </a:t>
            </a:r>
            <a:r>
              <a:rPr sz="2550" spc="114" dirty="0">
                <a:solidFill>
                  <a:srgbClr val="FFFFFF"/>
                </a:solidFill>
                <a:latin typeface="Georgia"/>
                <a:cs typeface="Georgia"/>
              </a:rPr>
              <a:t>focuses </a:t>
            </a:r>
            <a:r>
              <a:rPr sz="2550" spc="90" dirty="0">
                <a:solidFill>
                  <a:srgbClr val="FFFFFF"/>
                </a:solidFill>
                <a:latin typeface="Georgia"/>
                <a:cs typeface="Georgia"/>
              </a:rPr>
              <a:t>on </a:t>
            </a:r>
            <a:r>
              <a:rPr sz="2550" spc="120" dirty="0">
                <a:solidFill>
                  <a:srgbClr val="FFFFFF"/>
                </a:solidFill>
                <a:latin typeface="Georgia"/>
                <a:cs typeface="Georgia"/>
              </a:rPr>
              <a:t>carrying </a:t>
            </a:r>
            <a:r>
              <a:rPr sz="2550" spc="45" dirty="0">
                <a:solidFill>
                  <a:srgbClr val="FFFFFF"/>
                </a:solidFill>
                <a:latin typeface="Georgia"/>
                <a:cs typeface="Georgia"/>
              </a:rPr>
              <a:t>out </a:t>
            </a:r>
            <a:r>
              <a:rPr sz="2550" spc="100" dirty="0">
                <a:solidFill>
                  <a:srgbClr val="FFFFFF"/>
                </a:solidFill>
                <a:latin typeface="Georgia"/>
                <a:cs typeface="Georgia"/>
              </a:rPr>
              <a:t>certain </a:t>
            </a:r>
            <a:r>
              <a:rPr sz="2550" spc="105" dirty="0">
                <a:solidFill>
                  <a:srgbClr val="FFFFFF"/>
                </a:solidFill>
                <a:latin typeface="Georgia"/>
                <a:cs typeface="Georgia"/>
              </a:rPr>
              <a:t>actions 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or </a:t>
            </a:r>
            <a:r>
              <a:rPr sz="2550" spc="140" dirty="0">
                <a:solidFill>
                  <a:srgbClr val="FFFFFF"/>
                </a:solidFill>
                <a:latin typeface="Georgia"/>
                <a:cs typeface="Georgia"/>
              </a:rPr>
              <a:t>commands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2550" spc="85" dirty="0">
                <a:solidFill>
                  <a:srgbClr val="FFFFFF"/>
                </a:solidFill>
                <a:latin typeface="Georgia"/>
                <a:cs typeface="Georgia"/>
              </a:rPr>
              <a:t>user </a:t>
            </a:r>
            <a:r>
              <a:rPr sz="2550" spc="170" dirty="0">
                <a:solidFill>
                  <a:srgbClr val="FFFFFF"/>
                </a:solidFill>
                <a:latin typeface="Georgia"/>
                <a:cs typeface="Georgia"/>
              </a:rPr>
              <a:t>asks </a:t>
            </a:r>
            <a:r>
              <a:rPr sz="2550" spc="-35" dirty="0">
                <a:solidFill>
                  <a:srgbClr val="FFFFFF"/>
                </a:solidFill>
                <a:latin typeface="Georgia"/>
                <a:cs typeface="Georgia"/>
              </a:rPr>
              <a:t>for. </a:t>
            </a:r>
            <a:r>
              <a:rPr sz="255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-25" dirty="0">
                <a:solidFill>
                  <a:srgbClr val="FFFFFF"/>
                </a:solidFill>
                <a:latin typeface="Georgia"/>
                <a:cs typeface="Georgia"/>
              </a:rPr>
              <a:t>It’s </a:t>
            </a:r>
            <a:r>
              <a:rPr sz="2550" spc="95" dirty="0">
                <a:solidFill>
                  <a:srgbClr val="FFFFFF"/>
                </a:solidFill>
                <a:latin typeface="Georgia"/>
                <a:cs typeface="Georgia"/>
              </a:rPr>
              <a:t>like </a:t>
            </a:r>
            <a:r>
              <a:rPr sz="2550" spc="125" dirty="0">
                <a:solidFill>
                  <a:srgbClr val="FFFFFF"/>
                </a:solidFill>
                <a:latin typeface="Georgia"/>
                <a:cs typeface="Georgia"/>
              </a:rPr>
              <a:t>a </a:t>
            </a:r>
            <a:r>
              <a:rPr sz="2550" spc="114" dirty="0">
                <a:solidFill>
                  <a:srgbClr val="FFFFFF"/>
                </a:solidFill>
                <a:latin typeface="Georgia"/>
                <a:cs typeface="Georgia"/>
              </a:rPr>
              <a:t>special </a:t>
            </a:r>
            <a:r>
              <a:rPr sz="2550" spc="65" dirty="0">
                <a:solidFill>
                  <a:srgbClr val="FFFFFF"/>
                </a:solidFill>
                <a:latin typeface="Georgia"/>
                <a:cs typeface="Georgia"/>
              </a:rPr>
              <a:t>feature </a:t>
            </a:r>
            <a:r>
              <a:rPr sz="2550" spc="114" dirty="0">
                <a:solidFill>
                  <a:srgbClr val="FFFFFF"/>
                </a:solidFill>
                <a:latin typeface="Georgia"/>
                <a:cs typeface="Georgia"/>
              </a:rPr>
              <a:t>in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2550" spc="-45" dirty="0">
                <a:solidFill>
                  <a:srgbClr val="FFFFFF"/>
                </a:solidFill>
                <a:latin typeface="Georgia"/>
                <a:cs typeface="Georgia"/>
              </a:rPr>
              <a:t>AI, </a:t>
            </a:r>
            <a:r>
              <a:rPr sz="2550" spc="110" dirty="0">
                <a:solidFill>
                  <a:srgbClr val="FFFFFF"/>
                </a:solidFill>
                <a:latin typeface="Georgia"/>
                <a:cs typeface="Georgia"/>
              </a:rPr>
              <a:t>used </a:t>
            </a:r>
            <a:r>
              <a:rPr sz="2550" spc="185" dirty="0">
                <a:solidFill>
                  <a:srgbClr val="FFFFFF"/>
                </a:solidFill>
                <a:latin typeface="Georgia"/>
                <a:cs typeface="Georgia"/>
              </a:rPr>
              <a:t>when </a:t>
            </a:r>
            <a:r>
              <a:rPr sz="2550" spc="105" dirty="0">
                <a:solidFill>
                  <a:srgbClr val="FFFFFF"/>
                </a:solidFill>
                <a:latin typeface="Georgia"/>
                <a:cs typeface="Georgia"/>
              </a:rPr>
              <a:t>needed 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to </a:t>
            </a:r>
            <a:r>
              <a:rPr sz="2550" spc="70" dirty="0">
                <a:solidFill>
                  <a:srgbClr val="FFFFFF"/>
                </a:solidFill>
                <a:latin typeface="Georgia"/>
                <a:cs typeface="Georgia"/>
              </a:rPr>
              <a:t>perform </a:t>
            </a:r>
            <a:r>
              <a:rPr sz="2550" spc="90" dirty="0">
                <a:solidFill>
                  <a:srgbClr val="FFFFFF"/>
                </a:solidFill>
                <a:latin typeface="Georgia"/>
                <a:cs typeface="Georgia"/>
              </a:rPr>
              <a:t>specific </a:t>
            </a:r>
            <a:r>
              <a:rPr sz="2550" spc="100" dirty="0">
                <a:solidFill>
                  <a:srgbClr val="FFFFFF"/>
                </a:solidFill>
                <a:latin typeface="Georgia"/>
                <a:cs typeface="Georgia"/>
              </a:rPr>
              <a:t>functions </a:t>
            </a:r>
            <a:r>
              <a:rPr sz="2550" spc="140" dirty="0">
                <a:solidFill>
                  <a:srgbClr val="FFFFFF"/>
                </a:solidFill>
                <a:latin typeface="Georgia"/>
                <a:cs typeface="Georgia"/>
              </a:rPr>
              <a:t>such </a:t>
            </a:r>
            <a:r>
              <a:rPr sz="2550" spc="145" dirty="0">
                <a:solidFill>
                  <a:srgbClr val="FFFFFF"/>
                </a:solidFill>
                <a:latin typeface="Georgia"/>
                <a:cs typeface="Georgia"/>
              </a:rPr>
              <a:t>as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calculations, </a:t>
            </a:r>
            <a:r>
              <a:rPr sz="2550" spc="105" dirty="0">
                <a:solidFill>
                  <a:srgbClr val="FFFFFF"/>
                </a:solidFill>
                <a:latin typeface="Georgia"/>
                <a:cs typeface="Georgia"/>
              </a:rPr>
              <a:t>fetching </a:t>
            </a:r>
            <a:r>
              <a:rPr sz="2550" spc="1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data, </a:t>
            </a:r>
            <a:r>
              <a:rPr sz="2550" spc="20" dirty="0">
                <a:solidFill>
                  <a:srgbClr val="FFFFFF"/>
                </a:solidFill>
                <a:latin typeface="Georgia"/>
                <a:cs typeface="Georgia"/>
              </a:rPr>
              <a:t>or </a:t>
            </a:r>
            <a:r>
              <a:rPr sz="2550" spc="55" dirty="0">
                <a:solidFill>
                  <a:srgbClr val="FFFFFF"/>
                </a:solidFill>
                <a:latin typeface="Georgia"/>
                <a:cs typeface="Georgia"/>
              </a:rPr>
              <a:t>other </a:t>
            </a:r>
            <a:r>
              <a:rPr sz="2550" spc="140" dirty="0">
                <a:solidFill>
                  <a:srgbClr val="FFFFFF"/>
                </a:solidFill>
                <a:latin typeface="Georgia"/>
                <a:cs typeface="Georgia"/>
              </a:rPr>
              <a:t>tasks </a:t>
            </a:r>
            <a:r>
              <a:rPr sz="2550" spc="85" dirty="0">
                <a:solidFill>
                  <a:srgbClr val="FFFFFF"/>
                </a:solidFill>
                <a:latin typeface="Georgia"/>
                <a:cs typeface="Georgia"/>
              </a:rPr>
              <a:t>beyond </a:t>
            </a:r>
            <a:r>
              <a:rPr sz="2550" spc="45" dirty="0">
                <a:solidFill>
                  <a:srgbClr val="FFFFFF"/>
                </a:solidFill>
                <a:latin typeface="Georgia"/>
                <a:cs typeface="Georgia"/>
              </a:rPr>
              <a:t>just </a:t>
            </a:r>
            <a:r>
              <a:rPr sz="2550" spc="90" dirty="0">
                <a:solidFill>
                  <a:srgbClr val="FFFFFF"/>
                </a:solidFill>
                <a:latin typeface="Georgia"/>
                <a:cs typeface="Georgia"/>
              </a:rPr>
              <a:t>talking. </a:t>
            </a:r>
            <a:r>
              <a:rPr sz="2550" spc="140" dirty="0">
                <a:solidFill>
                  <a:srgbClr val="FFFFFF"/>
                </a:solidFill>
                <a:latin typeface="Georgia"/>
                <a:cs typeface="Georgia"/>
              </a:rPr>
              <a:t>This </a:t>
            </a:r>
            <a:r>
              <a:rPr sz="2550" spc="35" dirty="0">
                <a:solidFill>
                  <a:srgbClr val="FFFFFF"/>
                </a:solidFill>
                <a:latin typeface="Georgia"/>
                <a:cs typeface="Georgia"/>
              </a:rPr>
              <a:t>role </a:t>
            </a:r>
            <a:r>
              <a:rPr sz="2550" spc="130" dirty="0">
                <a:solidFill>
                  <a:srgbClr val="FFFFFF"/>
                </a:solidFill>
                <a:latin typeface="Georgia"/>
                <a:cs typeface="Georgia"/>
              </a:rPr>
              <a:t>allows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2550" spc="25" dirty="0">
                <a:solidFill>
                  <a:srgbClr val="FFFFFF"/>
                </a:solidFill>
                <a:latin typeface="Georgia"/>
                <a:cs typeface="Georgia"/>
              </a:rPr>
              <a:t>AI 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to </a:t>
            </a:r>
            <a:r>
              <a:rPr sz="2550" spc="50" dirty="0">
                <a:solidFill>
                  <a:srgbClr val="FFFFFF"/>
                </a:solidFill>
                <a:latin typeface="Georgia"/>
                <a:cs typeface="Georgia"/>
              </a:rPr>
              <a:t>offer </a:t>
            </a:r>
            <a:r>
              <a:rPr sz="2550" spc="90" dirty="0">
                <a:solidFill>
                  <a:srgbClr val="FFFFFF"/>
                </a:solidFill>
                <a:latin typeface="Georgia"/>
                <a:cs typeface="Georgia"/>
              </a:rPr>
              <a:t>practical </a:t>
            </a:r>
            <a:r>
              <a:rPr sz="2550" spc="80" dirty="0">
                <a:solidFill>
                  <a:srgbClr val="FFFFFF"/>
                </a:solidFill>
                <a:latin typeface="Georgia"/>
                <a:cs typeface="Georgia"/>
              </a:rPr>
              <a:t>help </a:t>
            </a:r>
            <a:r>
              <a:rPr sz="2550" spc="114" dirty="0">
                <a:solidFill>
                  <a:srgbClr val="FFFFFF"/>
                </a:solidFill>
                <a:latin typeface="Georgia"/>
                <a:cs typeface="Georgia"/>
              </a:rPr>
              <a:t>in </a:t>
            </a:r>
            <a:r>
              <a:rPr sz="2550" spc="70" dirty="0">
                <a:solidFill>
                  <a:srgbClr val="FFFFFF"/>
                </a:solidFill>
                <a:latin typeface="Georgia"/>
                <a:cs typeface="Georgia"/>
              </a:rPr>
              <a:t>addition </a:t>
            </a:r>
            <a:r>
              <a:rPr sz="2550" spc="15" dirty="0">
                <a:solidFill>
                  <a:srgbClr val="FFFFFF"/>
                </a:solidFill>
                <a:latin typeface="Georgia"/>
                <a:cs typeface="Georgia"/>
              </a:rPr>
              <a:t>to </a:t>
            </a:r>
            <a:r>
              <a:rPr sz="2550" spc="90" dirty="0">
                <a:solidFill>
                  <a:srgbClr val="FFFFFF"/>
                </a:solidFill>
                <a:latin typeface="Georgia"/>
                <a:cs typeface="Georgia"/>
              </a:rPr>
              <a:t>conversational </a:t>
            </a:r>
            <a:r>
              <a:rPr sz="2550" spc="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85" dirty="0">
                <a:solidFill>
                  <a:srgbClr val="FFFFFF"/>
                </a:solidFill>
                <a:latin typeface="Georgia"/>
                <a:cs typeface="Georgia"/>
              </a:rPr>
              <a:t>responses.</a:t>
            </a:r>
            <a:endParaRPr sz="25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0104099" cy="125650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5640" y="5790399"/>
            <a:ext cx="12250935" cy="13612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02758" y="5688901"/>
            <a:ext cx="1208595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50" spc="-434" dirty="0"/>
              <a:t>DEMO</a:t>
            </a:r>
            <a:r>
              <a:rPr sz="10550" spc="-370" dirty="0"/>
              <a:t> </a:t>
            </a:r>
            <a:r>
              <a:rPr sz="10550" spc="1455" dirty="0"/>
              <a:t>-</a:t>
            </a:r>
            <a:r>
              <a:rPr sz="10550" spc="-370" dirty="0"/>
              <a:t> </a:t>
            </a:r>
            <a:r>
              <a:rPr sz="10550" spc="1080" dirty="0"/>
              <a:t>prompts</a:t>
            </a:r>
            <a:endParaRPr sz="1055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5171" y="5688901"/>
            <a:ext cx="14501494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50" spc="1235" dirty="0"/>
              <a:t>Structured</a:t>
            </a:r>
            <a:r>
              <a:rPr sz="10550" spc="-370" dirty="0"/>
              <a:t> </a:t>
            </a:r>
            <a:r>
              <a:rPr sz="10550" spc="1190" dirty="0"/>
              <a:t>output</a:t>
            </a:r>
            <a:endParaRPr sz="1055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729" y="1757166"/>
            <a:ext cx="9922510" cy="15417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435"/>
              </a:spcBef>
            </a:pPr>
            <a:r>
              <a:rPr sz="5250" spc="459" dirty="0"/>
              <a:t>Output</a:t>
            </a:r>
            <a:r>
              <a:rPr sz="5250" spc="-180" dirty="0"/>
              <a:t> </a:t>
            </a:r>
            <a:r>
              <a:rPr sz="5250" spc="459" dirty="0"/>
              <a:t>Parsing</a:t>
            </a:r>
            <a:endParaRPr sz="5250"/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200" spc="185" dirty="0">
                <a:latin typeface="Georgia"/>
                <a:cs typeface="Georgia"/>
              </a:rPr>
              <a:t>Challenges</a:t>
            </a:r>
            <a:r>
              <a:rPr sz="4200" spc="5" dirty="0">
                <a:latin typeface="Georgia"/>
                <a:cs typeface="Georgia"/>
              </a:rPr>
              <a:t> </a:t>
            </a:r>
            <a:r>
              <a:rPr sz="4200" spc="260" dirty="0">
                <a:latin typeface="Georgia"/>
                <a:cs typeface="Georgia"/>
              </a:rPr>
              <a:t>with</a:t>
            </a:r>
            <a:r>
              <a:rPr sz="4200" spc="5" dirty="0">
                <a:latin typeface="Georgia"/>
                <a:cs typeface="Georgia"/>
              </a:rPr>
              <a:t> </a:t>
            </a:r>
            <a:r>
              <a:rPr sz="4200" spc="185" dirty="0">
                <a:latin typeface="Georgia"/>
                <a:cs typeface="Georgia"/>
              </a:rPr>
              <a:t>handling</a:t>
            </a:r>
            <a:r>
              <a:rPr sz="4200" spc="10" dirty="0">
                <a:latin typeface="Georgia"/>
                <a:cs typeface="Georgia"/>
              </a:rPr>
              <a:t> </a:t>
            </a:r>
            <a:r>
              <a:rPr sz="4200" spc="145" dirty="0">
                <a:latin typeface="Georgia"/>
                <a:cs typeface="Georgia"/>
              </a:rPr>
              <a:t>the</a:t>
            </a:r>
            <a:r>
              <a:rPr sz="4200" spc="5" dirty="0">
                <a:latin typeface="Georgia"/>
                <a:cs typeface="Georgia"/>
              </a:rPr>
              <a:t> </a:t>
            </a:r>
            <a:r>
              <a:rPr sz="4200" spc="185" dirty="0">
                <a:latin typeface="Georgia"/>
                <a:cs typeface="Georgia"/>
              </a:rPr>
              <a:t>response</a:t>
            </a:r>
            <a:endParaRPr sz="4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3917" y="4181980"/>
            <a:ext cx="14319885" cy="60140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78155" indent="-466090">
              <a:lnSpc>
                <a:spcPct val="100000"/>
              </a:lnSpc>
              <a:spcBef>
                <a:spcPts val="125"/>
              </a:spcBef>
              <a:buSzPct val="124000"/>
              <a:buFont typeface="Courier New"/>
              <a:buChar char="•"/>
              <a:tabLst>
                <a:tab pos="478790" algn="l"/>
              </a:tabLst>
            </a:pPr>
            <a:r>
              <a:rPr sz="3600" spc="19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36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Georgia"/>
                <a:cs typeface="Georgia"/>
              </a:rPr>
              <a:t>Challenge</a:t>
            </a:r>
            <a:endParaRPr sz="3600">
              <a:latin typeface="Georgia"/>
              <a:cs typeface="Georgia"/>
            </a:endParaRPr>
          </a:p>
          <a:p>
            <a:pPr marL="855345" lvl="1" indent="-466725">
              <a:lnSpc>
                <a:spcPct val="100000"/>
              </a:lnSpc>
              <a:spcBef>
                <a:spcPts val="4210"/>
              </a:spcBef>
              <a:buSzPct val="124000"/>
              <a:buFont typeface="Courier New"/>
              <a:buChar char="•"/>
              <a:tabLst>
                <a:tab pos="855980" algn="l"/>
              </a:tabLst>
            </a:pPr>
            <a:r>
              <a:rPr sz="3600" spc="20" dirty="0">
                <a:solidFill>
                  <a:srgbClr val="FFFFFF"/>
                </a:solidFill>
                <a:latin typeface="Georgia"/>
                <a:cs typeface="Georgia"/>
              </a:rPr>
              <a:t>Output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36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Georgia"/>
                <a:cs typeface="Georgia"/>
              </a:rPr>
              <a:t>Generative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LLM</a:t>
            </a:r>
            <a:r>
              <a:rPr sz="36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75" dirty="0">
                <a:solidFill>
                  <a:srgbClr val="FFFFFF"/>
                </a:solidFill>
                <a:latin typeface="Georgia"/>
                <a:cs typeface="Georgia"/>
              </a:rPr>
              <a:t>is</a:t>
            </a:r>
            <a:r>
              <a:rPr sz="36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9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Georgia"/>
                <a:cs typeface="Georgia"/>
              </a:rPr>
              <a:t>java.util.String</a:t>
            </a:r>
            <a:endParaRPr sz="3600">
              <a:latin typeface="Georgia"/>
              <a:cs typeface="Georgia"/>
            </a:endParaRPr>
          </a:p>
          <a:p>
            <a:pPr marL="855345" lvl="1" indent="-466725">
              <a:lnSpc>
                <a:spcPct val="100000"/>
              </a:lnSpc>
              <a:spcBef>
                <a:spcPts val="4205"/>
              </a:spcBef>
              <a:buSzPct val="124000"/>
              <a:buFont typeface="Courier New"/>
              <a:buChar char="•"/>
              <a:tabLst>
                <a:tab pos="855980" algn="l"/>
              </a:tabLst>
            </a:pPr>
            <a:r>
              <a:rPr sz="3600" spc="150" dirty="0">
                <a:solidFill>
                  <a:srgbClr val="FFFFFF"/>
                </a:solidFill>
                <a:latin typeface="Georgia"/>
                <a:cs typeface="Georgia"/>
              </a:rPr>
              <a:t>Even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Georgia"/>
                <a:cs typeface="Georgia"/>
              </a:rPr>
              <a:t>if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Georgia"/>
                <a:cs typeface="Georgia"/>
              </a:rPr>
              <a:t>you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260" dirty="0">
                <a:solidFill>
                  <a:srgbClr val="FFFFFF"/>
                </a:solidFill>
                <a:latin typeface="Georgia"/>
                <a:cs typeface="Georgia"/>
              </a:rPr>
              <a:t>ask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Georgia"/>
                <a:cs typeface="Georgia"/>
              </a:rPr>
              <a:t>for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-35" dirty="0">
                <a:solidFill>
                  <a:srgbClr val="FFFFFF"/>
                </a:solidFill>
                <a:latin typeface="Georgia"/>
                <a:cs typeface="Georgia"/>
              </a:rPr>
              <a:t>JSON,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Georgia"/>
                <a:cs typeface="Georgia"/>
              </a:rPr>
              <a:t>you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Georgia"/>
                <a:cs typeface="Georgia"/>
              </a:rPr>
              <a:t>get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9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Georgia"/>
                <a:cs typeface="Georgia"/>
              </a:rPr>
              <a:t>JSON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Georgia"/>
                <a:cs typeface="Georgia"/>
              </a:rPr>
              <a:t>String</a:t>
            </a:r>
            <a:endParaRPr sz="3600">
              <a:latin typeface="Georgia"/>
              <a:cs typeface="Georgia"/>
            </a:endParaRPr>
          </a:p>
          <a:p>
            <a:pPr marL="855345" lvl="1" indent="-466725">
              <a:lnSpc>
                <a:spcPct val="100000"/>
              </a:lnSpc>
              <a:spcBef>
                <a:spcPts val="4205"/>
              </a:spcBef>
              <a:buSzPct val="124000"/>
              <a:buFont typeface="Courier New"/>
              <a:buChar char="•"/>
              <a:tabLst>
                <a:tab pos="855980" algn="l"/>
                <a:tab pos="2999740" algn="l"/>
              </a:tabLst>
            </a:pPr>
            <a:r>
              <a:rPr sz="3600" spc="80" dirty="0">
                <a:solidFill>
                  <a:srgbClr val="FFFFFF"/>
                </a:solidFill>
                <a:latin typeface="Georgia"/>
                <a:cs typeface="Georgia"/>
              </a:rPr>
              <a:t>ChatGPT	</a:t>
            </a:r>
            <a:r>
              <a:rPr sz="3600" spc="245" dirty="0">
                <a:solidFill>
                  <a:srgbClr val="FFFFFF"/>
                </a:solidFill>
                <a:latin typeface="Georgia"/>
                <a:cs typeface="Georgia"/>
              </a:rPr>
              <a:t>wants</a:t>
            </a:r>
            <a:r>
              <a:rPr sz="36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36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Georgia"/>
                <a:cs typeface="Georgia"/>
              </a:rPr>
              <a:t>chat,</a:t>
            </a:r>
            <a:r>
              <a:rPr sz="36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Georgia"/>
                <a:cs typeface="Georgia"/>
              </a:rPr>
              <a:t>not</a:t>
            </a:r>
            <a:r>
              <a:rPr sz="36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Georgia"/>
                <a:cs typeface="Georgia"/>
              </a:rPr>
              <a:t>reply</a:t>
            </a:r>
            <a:r>
              <a:rPr sz="36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75" dirty="0">
                <a:solidFill>
                  <a:srgbClr val="FFFFFF"/>
                </a:solidFill>
                <a:latin typeface="Georgia"/>
                <a:cs typeface="Georgia"/>
              </a:rPr>
              <a:t>in</a:t>
            </a:r>
            <a:r>
              <a:rPr sz="36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Georgia"/>
                <a:cs typeface="Georgia"/>
              </a:rPr>
              <a:t>JSON</a:t>
            </a:r>
            <a:endParaRPr sz="3600">
              <a:latin typeface="Georgia"/>
              <a:cs typeface="Georgia"/>
            </a:endParaRPr>
          </a:p>
          <a:p>
            <a:pPr marL="478155" indent="-466090">
              <a:lnSpc>
                <a:spcPct val="100000"/>
              </a:lnSpc>
              <a:spcBef>
                <a:spcPts val="4210"/>
              </a:spcBef>
              <a:buSzPct val="124000"/>
              <a:buFont typeface="Courier New"/>
              <a:buChar char="•"/>
              <a:tabLst>
                <a:tab pos="478790" algn="l"/>
              </a:tabLst>
            </a:pPr>
            <a:r>
              <a:rPr sz="3600" spc="55" dirty="0">
                <a:solidFill>
                  <a:srgbClr val="FFFFFF"/>
                </a:solidFill>
                <a:latin typeface="Georgia"/>
                <a:cs typeface="Georgia"/>
              </a:rPr>
              <a:t>OpenAI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220" dirty="0">
                <a:solidFill>
                  <a:srgbClr val="FFFFFF"/>
                </a:solidFill>
                <a:latin typeface="Georgia"/>
                <a:cs typeface="Georgia"/>
              </a:rPr>
              <a:t>has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Georgia"/>
                <a:cs typeface="Georgia"/>
              </a:rPr>
              <a:t>introduced</a:t>
            </a:r>
            <a:r>
              <a:rPr sz="36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9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310" dirty="0">
                <a:solidFill>
                  <a:srgbClr val="FFFFFF"/>
                </a:solidFill>
                <a:latin typeface="Georgia"/>
                <a:cs typeface="Georgia"/>
              </a:rPr>
              <a:t>new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Georgia"/>
                <a:cs typeface="Georgia"/>
              </a:rPr>
              <a:t>feature</a:t>
            </a:r>
            <a:r>
              <a:rPr sz="36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to </a:t>
            </a:r>
            <a:r>
              <a:rPr sz="3600" spc="130" dirty="0">
                <a:solidFill>
                  <a:srgbClr val="FFFFFF"/>
                </a:solidFill>
                <a:latin typeface="Georgia"/>
                <a:cs typeface="Georgia"/>
              </a:rPr>
              <a:t>help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235" dirty="0">
                <a:solidFill>
                  <a:srgbClr val="FFFFFF"/>
                </a:solidFill>
                <a:latin typeface="Georgia"/>
                <a:cs typeface="Georgia"/>
              </a:rPr>
              <a:t>with</a:t>
            </a:r>
            <a:r>
              <a:rPr sz="36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Georgia"/>
                <a:cs typeface="Georgia"/>
              </a:rPr>
              <a:t>this</a:t>
            </a:r>
            <a:endParaRPr sz="3600">
              <a:latin typeface="Georgia"/>
              <a:cs typeface="Georgia"/>
            </a:endParaRPr>
          </a:p>
          <a:p>
            <a:pPr marL="478155" indent="-466090">
              <a:lnSpc>
                <a:spcPct val="100000"/>
              </a:lnSpc>
              <a:spcBef>
                <a:spcPts val="4205"/>
              </a:spcBef>
              <a:buSzPct val="124000"/>
              <a:buFont typeface="Courier New"/>
              <a:buChar char="•"/>
              <a:tabLst>
                <a:tab pos="478790" algn="l"/>
              </a:tabLst>
            </a:pPr>
            <a:r>
              <a:rPr sz="3600" spc="125" dirty="0">
                <a:solidFill>
                  <a:srgbClr val="FFFFFF"/>
                </a:solidFill>
                <a:latin typeface="Georgia"/>
                <a:cs typeface="Georgia"/>
              </a:rPr>
              <a:t>Spring</a:t>
            </a:r>
            <a:r>
              <a:rPr sz="3600" spc="35" dirty="0">
                <a:solidFill>
                  <a:srgbClr val="FFFFFF"/>
                </a:solidFill>
                <a:latin typeface="Georgia"/>
                <a:cs typeface="Georgia"/>
              </a:rPr>
              <a:t> AI’s</a:t>
            </a:r>
            <a:r>
              <a:rPr sz="360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70" dirty="0">
                <a:solidFill>
                  <a:srgbClr val="FFFFFF"/>
                </a:solidFill>
                <a:latin typeface="Georgia"/>
                <a:cs typeface="Georgia"/>
              </a:rPr>
              <a:t>OutputParser</a:t>
            </a:r>
            <a:r>
              <a:rPr sz="360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90" dirty="0">
                <a:solidFill>
                  <a:srgbClr val="FFFFFF"/>
                </a:solidFill>
                <a:latin typeface="Georgia"/>
                <a:cs typeface="Georgia"/>
              </a:rPr>
              <a:t>uses</a:t>
            </a:r>
            <a:r>
              <a:rPr sz="36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85" dirty="0">
                <a:solidFill>
                  <a:srgbClr val="FFFFFF"/>
                </a:solidFill>
                <a:latin typeface="Georgia"/>
                <a:cs typeface="Georgia"/>
              </a:rPr>
              <a:t>refined</a:t>
            </a:r>
            <a:r>
              <a:rPr sz="360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Georgia"/>
                <a:cs typeface="Georgia"/>
              </a:rPr>
              <a:t>prompts</a:t>
            </a:r>
            <a:r>
              <a:rPr sz="360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36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Georgia"/>
                <a:cs typeface="Georgia"/>
              </a:rPr>
              <a:t>desired</a:t>
            </a:r>
            <a:r>
              <a:rPr sz="360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Georgia"/>
                <a:cs typeface="Georgia"/>
              </a:rPr>
              <a:t>results</a:t>
            </a:r>
            <a:endParaRPr sz="3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729" y="1757166"/>
            <a:ext cx="9922510" cy="15417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435"/>
              </a:spcBef>
            </a:pPr>
            <a:r>
              <a:rPr sz="5250" spc="625" dirty="0"/>
              <a:t>Structured</a:t>
            </a:r>
            <a:r>
              <a:rPr sz="5250" spc="-185" dirty="0"/>
              <a:t> </a:t>
            </a:r>
            <a:r>
              <a:rPr sz="5250" spc="620" dirty="0"/>
              <a:t>output</a:t>
            </a:r>
            <a:r>
              <a:rPr sz="5250" spc="-180" dirty="0"/>
              <a:t> </a:t>
            </a:r>
            <a:r>
              <a:rPr sz="5250" spc="320" dirty="0"/>
              <a:t>api</a:t>
            </a:r>
            <a:endParaRPr sz="5250"/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200" spc="185" dirty="0">
                <a:latin typeface="Georgia"/>
                <a:cs typeface="Georgia"/>
              </a:rPr>
              <a:t>Challenges</a:t>
            </a:r>
            <a:r>
              <a:rPr sz="4200" spc="5" dirty="0">
                <a:latin typeface="Georgia"/>
                <a:cs typeface="Georgia"/>
              </a:rPr>
              <a:t> </a:t>
            </a:r>
            <a:r>
              <a:rPr sz="4200" spc="260" dirty="0">
                <a:latin typeface="Georgia"/>
                <a:cs typeface="Georgia"/>
              </a:rPr>
              <a:t>with</a:t>
            </a:r>
            <a:r>
              <a:rPr sz="4200" spc="5" dirty="0">
                <a:latin typeface="Georgia"/>
                <a:cs typeface="Georgia"/>
              </a:rPr>
              <a:t> </a:t>
            </a:r>
            <a:r>
              <a:rPr sz="4200" spc="185" dirty="0">
                <a:latin typeface="Georgia"/>
                <a:cs typeface="Georgia"/>
              </a:rPr>
              <a:t>handling</a:t>
            </a:r>
            <a:r>
              <a:rPr sz="4200" spc="10" dirty="0">
                <a:latin typeface="Georgia"/>
                <a:cs typeface="Georgia"/>
              </a:rPr>
              <a:t> </a:t>
            </a:r>
            <a:r>
              <a:rPr sz="4200" spc="145" dirty="0">
                <a:latin typeface="Georgia"/>
                <a:cs typeface="Georgia"/>
              </a:rPr>
              <a:t>the</a:t>
            </a:r>
            <a:r>
              <a:rPr sz="4200" spc="5" dirty="0">
                <a:latin typeface="Georgia"/>
                <a:cs typeface="Georgia"/>
              </a:rPr>
              <a:t> </a:t>
            </a:r>
            <a:r>
              <a:rPr sz="4200" spc="185" dirty="0">
                <a:latin typeface="Georgia"/>
                <a:cs typeface="Georgia"/>
              </a:rPr>
              <a:t>response</a:t>
            </a:r>
            <a:endParaRPr sz="4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3917" y="4181980"/>
            <a:ext cx="14319885" cy="60140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78155" indent="-466090">
              <a:lnSpc>
                <a:spcPct val="100000"/>
              </a:lnSpc>
              <a:spcBef>
                <a:spcPts val="125"/>
              </a:spcBef>
              <a:buSzPct val="124000"/>
              <a:buFont typeface="Courier New"/>
              <a:buChar char="•"/>
              <a:tabLst>
                <a:tab pos="478790" algn="l"/>
              </a:tabLst>
            </a:pPr>
            <a:r>
              <a:rPr sz="3600" spc="19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36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Georgia"/>
                <a:cs typeface="Georgia"/>
              </a:rPr>
              <a:t>Challenge</a:t>
            </a:r>
            <a:endParaRPr sz="3600">
              <a:latin typeface="Georgia"/>
              <a:cs typeface="Georgia"/>
            </a:endParaRPr>
          </a:p>
          <a:p>
            <a:pPr marL="855345" lvl="1" indent="-466725">
              <a:lnSpc>
                <a:spcPct val="100000"/>
              </a:lnSpc>
              <a:spcBef>
                <a:spcPts val="4210"/>
              </a:spcBef>
              <a:buSzPct val="124000"/>
              <a:buFont typeface="Courier New"/>
              <a:buChar char="•"/>
              <a:tabLst>
                <a:tab pos="855980" algn="l"/>
              </a:tabLst>
            </a:pPr>
            <a:r>
              <a:rPr sz="3600" spc="20" dirty="0">
                <a:solidFill>
                  <a:srgbClr val="FFFFFF"/>
                </a:solidFill>
                <a:latin typeface="Georgia"/>
                <a:cs typeface="Georgia"/>
              </a:rPr>
              <a:t>Output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36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Georgia"/>
                <a:cs typeface="Georgia"/>
              </a:rPr>
              <a:t>Generative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LLM</a:t>
            </a:r>
            <a:r>
              <a:rPr sz="36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75" dirty="0">
                <a:solidFill>
                  <a:srgbClr val="FFFFFF"/>
                </a:solidFill>
                <a:latin typeface="Georgia"/>
                <a:cs typeface="Georgia"/>
              </a:rPr>
              <a:t>is</a:t>
            </a:r>
            <a:r>
              <a:rPr sz="36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9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Georgia"/>
                <a:cs typeface="Georgia"/>
              </a:rPr>
              <a:t>java.util.String</a:t>
            </a:r>
            <a:endParaRPr sz="3600">
              <a:latin typeface="Georgia"/>
              <a:cs typeface="Georgia"/>
            </a:endParaRPr>
          </a:p>
          <a:p>
            <a:pPr marL="855345" lvl="1" indent="-466725">
              <a:lnSpc>
                <a:spcPct val="100000"/>
              </a:lnSpc>
              <a:spcBef>
                <a:spcPts val="4205"/>
              </a:spcBef>
              <a:buSzPct val="124000"/>
              <a:buFont typeface="Courier New"/>
              <a:buChar char="•"/>
              <a:tabLst>
                <a:tab pos="855980" algn="l"/>
              </a:tabLst>
            </a:pPr>
            <a:r>
              <a:rPr sz="3600" spc="150" dirty="0">
                <a:solidFill>
                  <a:srgbClr val="FFFFFF"/>
                </a:solidFill>
                <a:latin typeface="Georgia"/>
                <a:cs typeface="Georgia"/>
              </a:rPr>
              <a:t>Even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Georgia"/>
                <a:cs typeface="Georgia"/>
              </a:rPr>
              <a:t>if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Georgia"/>
                <a:cs typeface="Georgia"/>
              </a:rPr>
              <a:t>you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260" dirty="0">
                <a:solidFill>
                  <a:srgbClr val="FFFFFF"/>
                </a:solidFill>
                <a:latin typeface="Georgia"/>
                <a:cs typeface="Georgia"/>
              </a:rPr>
              <a:t>ask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Georgia"/>
                <a:cs typeface="Georgia"/>
              </a:rPr>
              <a:t>for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-35" dirty="0">
                <a:solidFill>
                  <a:srgbClr val="FFFFFF"/>
                </a:solidFill>
                <a:latin typeface="Georgia"/>
                <a:cs typeface="Georgia"/>
              </a:rPr>
              <a:t>JSON,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Georgia"/>
                <a:cs typeface="Georgia"/>
              </a:rPr>
              <a:t>you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Georgia"/>
                <a:cs typeface="Georgia"/>
              </a:rPr>
              <a:t>get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9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Georgia"/>
                <a:cs typeface="Georgia"/>
              </a:rPr>
              <a:t>JSON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Georgia"/>
                <a:cs typeface="Georgia"/>
              </a:rPr>
              <a:t>String</a:t>
            </a:r>
            <a:endParaRPr sz="3600">
              <a:latin typeface="Georgia"/>
              <a:cs typeface="Georgia"/>
            </a:endParaRPr>
          </a:p>
          <a:p>
            <a:pPr marL="855345" lvl="1" indent="-466725">
              <a:lnSpc>
                <a:spcPct val="100000"/>
              </a:lnSpc>
              <a:spcBef>
                <a:spcPts val="4205"/>
              </a:spcBef>
              <a:buSzPct val="124000"/>
              <a:buFont typeface="Courier New"/>
              <a:buChar char="•"/>
              <a:tabLst>
                <a:tab pos="855980" algn="l"/>
                <a:tab pos="2999740" algn="l"/>
              </a:tabLst>
            </a:pPr>
            <a:r>
              <a:rPr sz="3600" spc="80" dirty="0">
                <a:solidFill>
                  <a:srgbClr val="FFFFFF"/>
                </a:solidFill>
                <a:latin typeface="Georgia"/>
                <a:cs typeface="Georgia"/>
              </a:rPr>
              <a:t>ChatGPT	</a:t>
            </a:r>
            <a:r>
              <a:rPr sz="3600" spc="245" dirty="0">
                <a:solidFill>
                  <a:srgbClr val="FFFFFF"/>
                </a:solidFill>
                <a:latin typeface="Georgia"/>
                <a:cs typeface="Georgia"/>
              </a:rPr>
              <a:t>wants</a:t>
            </a:r>
            <a:r>
              <a:rPr sz="36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36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Georgia"/>
                <a:cs typeface="Georgia"/>
              </a:rPr>
              <a:t>chat,</a:t>
            </a:r>
            <a:r>
              <a:rPr sz="36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Georgia"/>
                <a:cs typeface="Georgia"/>
              </a:rPr>
              <a:t>not</a:t>
            </a:r>
            <a:r>
              <a:rPr sz="36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Georgia"/>
                <a:cs typeface="Georgia"/>
              </a:rPr>
              <a:t>reply</a:t>
            </a:r>
            <a:r>
              <a:rPr sz="36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75" dirty="0">
                <a:solidFill>
                  <a:srgbClr val="FFFFFF"/>
                </a:solidFill>
                <a:latin typeface="Georgia"/>
                <a:cs typeface="Georgia"/>
              </a:rPr>
              <a:t>in</a:t>
            </a:r>
            <a:r>
              <a:rPr sz="36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Georgia"/>
                <a:cs typeface="Georgia"/>
              </a:rPr>
              <a:t>JSON</a:t>
            </a:r>
            <a:endParaRPr sz="3600">
              <a:latin typeface="Georgia"/>
              <a:cs typeface="Georgia"/>
            </a:endParaRPr>
          </a:p>
          <a:p>
            <a:pPr marL="478155" indent="-466090">
              <a:lnSpc>
                <a:spcPct val="100000"/>
              </a:lnSpc>
              <a:spcBef>
                <a:spcPts val="4210"/>
              </a:spcBef>
              <a:buSzPct val="124000"/>
              <a:buFont typeface="Courier New"/>
              <a:buChar char="•"/>
              <a:tabLst>
                <a:tab pos="478790" algn="l"/>
              </a:tabLst>
            </a:pPr>
            <a:r>
              <a:rPr sz="3600" spc="55" dirty="0">
                <a:solidFill>
                  <a:srgbClr val="FFFFFF"/>
                </a:solidFill>
                <a:latin typeface="Georgia"/>
                <a:cs typeface="Georgia"/>
              </a:rPr>
              <a:t>OpenAI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220" dirty="0">
                <a:solidFill>
                  <a:srgbClr val="FFFFFF"/>
                </a:solidFill>
                <a:latin typeface="Georgia"/>
                <a:cs typeface="Georgia"/>
              </a:rPr>
              <a:t>has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Georgia"/>
                <a:cs typeface="Georgia"/>
              </a:rPr>
              <a:t>introduced</a:t>
            </a:r>
            <a:r>
              <a:rPr sz="36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9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310" dirty="0">
                <a:solidFill>
                  <a:srgbClr val="FFFFFF"/>
                </a:solidFill>
                <a:latin typeface="Georgia"/>
                <a:cs typeface="Georgia"/>
              </a:rPr>
              <a:t>new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Georgia"/>
                <a:cs typeface="Georgia"/>
              </a:rPr>
              <a:t>feature</a:t>
            </a:r>
            <a:r>
              <a:rPr sz="36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to </a:t>
            </a:r>
            <a:r>
              <a:rPr sz="3600" spc="130" dirty="0">
                <a:solidFill>
                  <a:srgbClr val="FFFFFF"/>
                </a:solidFill>
                <a:latin typeface="Georgia"/>
                <a:cs typeface="Georgia"/>
              </a:rPr>
              <a:t>help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235" dirty="0">
                <a:solidFill>
                  <a:srgbClr val="FFFFFF"/>
                </a:solidFill>
                <a:latin typeface="Georgia"/>
                <a:cs typeface="Georgia"/>
              </a:rPr>
              <a:t>with</a:t>
            </a:r>
            <a:r>
              <a:rPr sz="36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Georgia"/>
                <a:cs typeface="Georgia"/>
              </a:rPr>
              <a:t>this</a:t>
            </a:r>
            <a:endParaRPr sz="3600">
              <a:latin typeface="Georgia"/>
              <a:cs typeface="Georgia"/>
            </a:endParaRPr>
          </a:p>
          <a:p>
            <a:pPr marL="478155" indent="-466090">
              <a:lnSpc>
                <a:spcPct val="100000"/>
              </a:lnSpc>
              <a:spcBef>
                <a:spcPts val="4205"/>
              </a:spcBef>
              <a:buSzPct val="124000"/>
              <a:buFont typeface="Courier New"/>
              <a:buChar char="•"/>
              <a:tabLst>
                <a:tab pos="478790" algn="l"/>
              </a:tabLst>
            </a:pPr>
            <a:r>
              <a:rPr sz="3600" spc="125" dirty="0">
                <a:solidFill>
                  <a:srgbClr val="FFFFFF"/>
                </a:solidFill>
                <a:latin typeface="Georgia"/>
                <a:cs typeface="Georgia"/>
              </a:rPr>
              <a:t>Spring</a:t>
            </a:r>
            <a:r>
              <a:rPr sz="3600" spc="35" dirty="0">
                <a:solidFill>
                  <a:srgbClr val="FFFFFF"/>
                </a:solidFill>
                <a:latin typeface="Georgia"/>
                <a:cs typeface="Georgia"/>
              </a:rPr>
              <a:t> AI’s</a:t>
            </a:r>
            <a:r>
              <a:rPr sz="360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70" dirty="0">
                <a:solidFill>
                  <a:srgbClr val="FFFFFF"/>
                </a:solidFill>
                <a:latin typeface="Georgia"/>
                <a:cs typeface="Georgia"/>
              </a:rPr>
              <a:t>OutputParser</a:t>
            </a:r>
            <a:r>
              <a:rPr sz="360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90" dirty="0">
                <a:solidFill>
                  <a:srgbClr val="FFFFFF"/>
                </a:solidFill>
                <a:latin typeface="Georgia"/>
                <a:cs typeface="Georgia"/>
              </a:rPr>
              <a:t>uses</a:t>
            </a:r>
            <a:r>
              <a:rPr sz="36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85" dirty="0">
                <a:solidFill>
                  <a:srgbClr val="FFFFFF"/>
                </a:solidFill>
                <a:latin typeface="Georgia"/>
                <a:cs typeface="Georgia"/>
              </a:rPr>
              <a:t>refined</a:t>
            </a:r>
            <a:r>
              <a:rPr sz="360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Georgia"/>
                <a:cs typeface="Georgia"/>
              </a:rPr>
              <a:t>prompts</a:t>
            </a:r>
            <a:r>
              <a:rPr sz="360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30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36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Georgia"/>
                <a:cs typeface="Georgia"/>
              </a:rPr>
              <a:t>desired</a:t>
            </a:r>
            <a:r>
              <a:rPr sz="360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Georgia"/>
                <a:cs typeface="Georgia"/>
              </a:rPr>
              <a:t>results</a:t>
            </a:r>
            <a:endParaRPr sz="3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729" y="1757166"/>
            <a:ext cx="9678670" cy="15417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435"/>
              </a:spcBef>
            </a:pPr>
            <a:r>
              <a:rPr sz="5250" spc="625" dirty="0">
                <a:solidFill>
                  <a:srgbClr val="000000"/>
                </a:solidFill>
              </a:rPr>
              <a:t>Structured</a:t>
            </a:r>
            <a:r>
              <a:rPr sz="5250" spc="-180" dirty="0">
                <a:solidFill>
                  <a:srgbClr val="000000"/>
                </a:solidFill>
              </a:rPr>
              <a:t> </a:t>
            </a:r>
            <a:r>
              <a:rPr sz="5250" spc="459" dirty="0">
                <a:solidFill>
                  <a:srgbClr val="000000"/>
                </a:solidFill>
              </a:rPr>
              <a:t>Output</a:t>
            </a:r>
            <a:r>
              <a:rPr sz="5250" spc="-175" dirty="0">
                <a:solidFill>
                  <a:srgbClr val="000000"/>
                </a:solidFill>
              </a:rPr>
              <a:t> </a:t>
            </a:r>
            <a:r>
              <a:rPr sz="5250" spc="-45" dirty="0">
                <a:solidFill>
                  <a:srgbClr val="000000"/>
                </a:solidFill>
              </a:rPr>
              <a:t>API</a:t>
            </a:r>
            <a:endParaRPr sz="5250"/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200" spc="140" dirty="0">
                <a:solidFill>
                  <a:srgbClr val="000000"/>
                </a:solidFill>
                <a:latin typeface="Georgia"/>
                <a:cs typeface="Georgia"/>
              </a:rPr>
              <a:t>Structured</a:t>
            </a:r>
            <a:r>
              <a:rPr sz="420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4200" spc="90" dirty="0">
                <a:solidFill>
                  <a:srgbClr val="000000"/>
                </a:solidFill>
                <a:latin typeface="Georgia"/>
                <a:cs typeface="Georgia"/>
              </a:rPr>
              <a:t>Output</a:t>
            </a:r>
            <a:r>
              <a:rPr sz="4200" spc="2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4200" spc="130" dirty="0">
                <a:solidFill>
                  <a:srgbClr val="000000"/>
                </a:solidFill>
                <a:latin typeface="Georgia"/>
                <a:cs typeface="Georgia"/>
              </a:rPr>
              <a:t>Converter</a:t>
            </a:r>
            <a:r>
              <a:rPr sz="420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4200" spc="140" dirty="0">
                <a:solidFill>
                  <a:srgbClr val="000000"/>
                </a:solidFill>
                <a:latin typeface="Georgia"/>
                <a:cs typeface="Georgia"/>
              </a:rPr>
              <a:t>Interface</a:t>
            </a:r>
            <a:endParaRPr sz="4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7195" y="4145287"/>
            <a:ext cx="16209644" cy="7854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300" spc="4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0033B3"/>
                </a:solidFill>
                <a:latin typeface="Courier New"/>
                <a:cs typeface="Courier New"/>
              </a:rPr>
              <a:t>interface</a:t>
            </a:r>
            <a:r>
              <a:rPr sz="2300" spc="4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StructuredOutputConverter</a:t>
            </a:r>
            <a:r>
              <a:rPr sz="2300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300" dirty="0">
                <a:solidFill>
                  <a:srgbClr val="017E8A"/>
                </a:solidFill>
                <a:latin typeface="Courier New"/>
                <a:cs typeface="Courier New"/>
              </a:rPr>
              <a:t>T</a:t>
            </a:r>
            <a:r>
              <a:rPr sz="2300" dirty="0">
                <a:solidFill>
                  <a:srgbClr val="080808"/>
                </a:solidFill>
                <a:latin typeface="Courier New"/>
                <a:cs typeface="Courier New"/>
              </a:rPr>
              <a:t>&gt;</a:t>
            </a:r>
            <a:r>
              <a:rPr sz="2300" spc="4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0033B3"/>
                </a:solidFill>
                <a:latin typeface="Courier New"/>
                <a:cs typeface="Courier New"/>
              </a:rPr>
              <a:t>extends</a:t>
            </a:r>
            <a:r>
              <a:rPr sz="2300" spc="4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Converter</a:t>
            </a:r>
            <a:r>
              <a:rPr sz="2300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300" dirty="0">
                <a:latin typeface="Courier New"/>
                <a:cs typeface="Courier New"/>
              </a:rPr>
              <a:t>String</a:t>
            </a:r>
            <a:r>
              <a:rPr sz="2300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2300" spc="4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017E8A"/>
                </a:solidFill>
                <a:latin typeface="Courier New"/>
                <a:cs typeface="Courier New"/>
              </a:rPr>
              <a:t>T</a:t>
            </a:r>
            <a:r>
              <a:rPr sz="2300" dirty="0">
                <a:solidFill>
                  <a:srgbClr val="080808"/>
                </a:solidFill>
                <a:latin typeface="Courier New"/>
                <a:cs typeface="Courier New"/>
              </a:rPr>
              <a:t>&gt;,</a:t>
            </a:r>
            <a:r>
              <a:rPr sz="2300" spc="4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FormatProvider</a:t>
            </a:r>
            <a:r>
              <a:rPr sz="2300" spc="45" dirty="0"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950">
              <a:latin typeface="Courier New"/>
              <a:cs typeface="Courier New"/>
            </a:endParaRPr>
          </a:p>
          <a:p>
            <a:pPr marL="782955">
              <a:lnSpc>
                <a:spcPct val="100000"/>
              </a:lnSpc>
            </a:pPr>
            <a:r>
              <a:rPr sz="2300" i="1" spc="-919" dirty="0">
                <a:solidFill>
                  <a:srgbClr val="8C8C8C"/>
                </a:solidFill>
                <a:latin typeface="Courier New"/>
                <a:cs typeface="Courier New"/>
              </a:rPr>
              <a:t>/**</a:t>
            </a:r>
            <a:endParaRPr sz="2300">
              <a:latin typeface="Courier New"/>
              <a:cs typeface="Courier New"/>
            </a:endParaRPr>
          </a:p>
          <a:p>
            <a:pPr marL="958850" indent="-352425">
              <a:lnSpc>
                <a:spcPct val="100000"/>
              </a:lnSpc>
              <a:spcBef>
                <a:spcPts val="290"/>
              </a:spcBef>
              <a:buChar char="*"/>
              <a:tabLst>
                <a:tab pos="959485" algn="l"/>
              </a:tabLst>
            </a:pPr>
            <a:r>
              <a:rPr sz="2300" i="1" dirty="0">
                <a:solidFill>
                  <a:srgbClr val="8C8C8C"/>
                </a:solidFill>
                <a:latin typeface="Courier New"/>
                <a:cs typeface="Courier New"/>
              </a:rPr>
              <a:t>@deprecated</a:t>
            </a:r>
            <a:r>
              <a:rPr sz="2300" i="1" spc="2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2300" i="1" dirty="0">
                <a:solidFill>
                  <a:srgbClr val="8C8C8C"/>
                </a:solidFill>
                <a:latin typeface="Courier New"/>
                <a:cs typeface="Courier New"/>
              </a:rPr>
              <a:t>Use</a:t>
            </a:r>
            <a:r>
              <a:rPr sz="2300" i="1" spc="2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2300" i="1" dirty="0">
                <a:solidFill>
                  <a:srgbClr val="8C8C8C"/>
                </a:solidFill>
                <a:latin typeface="Courier New"/>
                <a:cs typeface="Courier New"/>
              </a:rPr>
              <a:t>the</a:t>
            </a:r>
            <a:r>
              <a:rPr sz="2300" i="1" spc="2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2300" i="1" dirty="0">
                <a:solidFill>
                  <a:srgbClr val="8C8C8C"/>
                </a:solidFill>
                <a:latin typeface="Courier New"/>
                <a:cs typeface="Courier New"/>
              </a:rPr>
              <a:t>{@link</a:t>
            </a:r>
            <a:r>
              <a:rPr sz="2300" i="1" spc="2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2300" i="1" dirty="0">
                <a:solidFill>
                  <a:srgbClr val="8C8C8C"/>
                </a:solidFill>
                <a:latin typeface="Courier New"/>
                <a:cs typeface="Courier New"/>
              </a:rPr>
              <a:t>#convert(</a:t>
            </a:r>
            <a:r>
              <a:rPr sz="2300" i="1" dirty="0">
                <a:latin typeface="Courier New"/>
                <a:cs typeface="Courier New"/>
              </a:rPr>
              <a:t>Object</a:t>
            </a:r>
            <a:r>
              <a:rPr sz="2300" i="1" dirty="0">
                <a:solidFill>
                  <a:srgbClr val="8C8C8C"/>
                </a:solidFill>
                <a:latin typeface="Courier New"/>
                <a:cs typeface="Courier New"/>
              </a:rPr>
              <a:t>)}</a:t>
            </a:r>
            <a:r>
              <a:rPr sz="2300" i="1" spc="2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2300" i="1" dirty="0">
                <a:solidFill>
                  <a:srgbClr val="8C8C8C"/>
                </a:solidFill>
                <a:latin typeface="Courier New"/>
                <a:cs typeface="Courier New"/>
              </a:rPr>
              <a:t>instead.</a:t>
            </a:r>
            <a:endParaRPr sz="2300">
              <a:latin typeface="Courier New"/>
              <a:cs typeface="Courier New"/>
            </a:endParaRPr>
          </a:p>
          <a:p>
            <a:pPr marL="782955">
              <a:lnSpc>
                <a:spcPct val="100000"/>
              </a:lnSpc>
              <a:spcBef>
                <a:spcPts val="295"/>
              </a:spcBef>
            </a:pPr>
            <a:r>
              <a:rPr sz="2300" i="1" spc="-690" dirty="0">
                <a:solidFill>
                  <a:srgbClr val="8C8C8C"/>
                </a:solidFill>
                <a:latin typeface="Courier New"/>
                <a:cs typeface="Courier New"/>
              </a:rPr>
              <a:t>*/</a:t>
            </a:r>
            <a:endParaRPr sz="2300">
              <a:latin typeface="Courier New"/>
              <a:cs typeface="Courier New"/>
            </a:endParaRPr>
          </a:p>
          <a:p>
            <a:pPr marL="850265" marR="8557260" indent="-419100">
              <a:lnSpc>
                <a:spcPct val="111000"/>
              </a:lnSpc>
            </a:pPr>
            <a:r>
              <a:rPr sz="2300" dirty="0">
                <a:solidFill>
                  <a:srgbClr val="0033B3"/>
                </a:solidFill>
                <a:latin typeface="Courier New"/>
                <a:cs typeface="Courier New"/>
              </a:rPr>
              <a:t>default</a:t>
            </a:r>
            <a:r>
              <a:rPr sz="2300" spc="1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017E8A"/>
                </a:solidFill>
                <a:latin typeface="Courier New"/>
                <a:cs typeface="Courier New"/>
              </a:rPr>
              <a:t>T</a:t>
            </a:r>
            <a:r>
              <a:rPr sz="2300" spc="15" dirty="0">
                <a:solidFill>
                  <a:srgbClr val="017E8A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00627A"/>
                </a:solidFill>
                <a:latin typeface="Courier New"/>
                <a:cs typeface="Courier New"/>
              </a:rPr>
              <a:t>parse</a:t>
            </a:r>
            <a:r>
              <a:rPr sz="2300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300" dirty="0">
                <a:solidFill>
                  <a:srgbClr val="9E880C"/>
                </a:solidFill>
                <a:latin typeface="Courier New"/>
                <a:cs typeface="Courier New"/>
              </a:rPr>
              <a:t>@NonNull</a:t>
            </a:r>
            <a:r>
              <a:rPr sz="2300" spc="15" dirty="0">
                <a:solidFill>
                  <a:srgbClr val="9E880C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String</a:t>
            </a:r>
            <a:r>
              <a:rPr sz="2300" spc="15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source</a:t>
            </a:r>
            <a:r>
              <a:rPr sz="2300" dirty="0">
                <a:solidFill>
                  <a:srgbClr val="080808"/>
                </a:solidFill>
                <a:latin typeface="Courier New"/>
                <a:cs typeface="Courier New"/>
              </a:rPr>
              <a:t>)</a:t>
            </a:r>
            <a:r>
              <a:rPr sz="2300" spc="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080808"/>
                </a:solidFill>
                <a:latin typeface="Courier New"/>
                <a:cs typeface="Courier New"/>
              </a:rPr>
              <a:t>{ </a:t>
            </a:r>
            <a:r>
              <a:rPr sz="2300" spc="-136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0033B3"/>
                </a:solidFill>
                <a:latin typeface="Courier New"/>
                <a:cs typeface="Courier New"/>
              </a:rPr>
              <a:t>return this</a:t>
            </a:r>
            <a:r>
              <a:rPr sz="2300" dirty="0">
                <a:solidFill>
                  <a:srgbClr val="080808"/>
                </a:solidFill>
                <a:latin typeface="Courier New"/>
                <a:cs typeface="Courier New"/>
              </a:rPr>
              <a:t>.convert(</a:t>
            </a:r>
            <a:r>
              <a:rPr sz="2300" dirty="0">
                <a:latin typeface="Courier New"/>
                <a:cs typeface="Courier New"/>
              </a:rPr>
              <a:t>source</a:t>
            </a:r>
            <a:r>
              <a:rPr sz="2300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2300">
              <a:latin typeface="Courier New"/>
              <a:cs typeface="Courier New"/>
            </a:endParaRPr>
          </a:p>
          <a:p>
            <a:pPr marL="431165">
              <a:lnSpc>
                <a:spcPct val="100000"/>
              </a:lnSpc>
              <a:spcBef>
                <a:spcPts val="290"/>
              </a:spcBef>
            </a:pPr>
            <a:r>
              <a:rPr sz="230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30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750">
              <a:latin typeface="Courier New"/>
              <a:cs typeface="Courier New"/>
            </a:endParaRPr>
          </a:p>
          <a:p>
            <a:pPr marL="32385">
              <a:lnSpc>
                <a:spcPct val="100000"/>
              </a:lnSpc>
              <a:spcBef>
                <a:spcPts val="5"/>
              </a:spcBef>
            </a:pPr>
            <a:r>
              <a:rPr sz="230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300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0033B3"/>
                </a:solidFill>
                <a:latin typeface="Courier New"/>
                <a:cs typeface="Courier New"/>
              </a:rPr>
              <a:t>interface</a:t>
            </a:r>
            <a:r>
              <a:rPr sz="2300" spc="1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FormatProvider</a:t>
            </a:r>
            <a:r>
              <a:rPr sz="2300" spc="10" dirty="0"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00">
              <a:latin typeface="Courier New"/>
              <a:cs typeface="Courier New"/>
            </a:endParaRPr>
          </a:p>
          <a:p>
            <a:pPr marL="803275">
              <a:lnSpc>
                <a:spcPct val="100000"/>
              </a:lnSpc>
            </a:pPr>
            <a:r>
              <a:rPr sz="2300" i="1" spc="-919" dirty="0">
                <a:solidFill>
                  <a:srgbClr val="8C8C8C"/>
                </a:solidFill>
                <a:latin typeface="Courier New"/>
                <a:cs typeface="Courier New"/>
              </a:rPr>
              <a:t>/**</a:t>
            </a:r>
            <a:endParaRPr sz="2300">
              <a:latin typeface="Courier New"/>
              <a:cs typeface="Courier New"/>
            </a:endParaRPr>
          </a:p>
          <a:p>
            <a:pPr marL="979170" indent="-352425">
              <a:lnSpc>
                <a:spcPct val="100000"/>
              </a:lnSpc>
              <a:spcBef>
                <a:spcPts val="290"/>
              </a:spcBef>
              <a:buChar char="*"/>
              <a:tabLst>
                <a:tab pos="979805" algn="l"/>
              </a:tabLst>
            </a:pPr>
            <a:r>
              <a:rPr sz="2300" i="1" dirty="0">
                <a:solidFill>
                  <a:srgbClr val="8C8C8C"/>
                </a:solidFill>
                <a:latin typeface="Courier New"/>
                <a:cs typeface="Courier New"/>
              </a:rPr>
              <a:t>@return</a:t>
            </a:r>
            <a:r>
              <a:rPr sz="2300" i="1" spc="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2300" i="1" dirty="0">
                <a:solidFill>
                  <a:srgbClr val="8C8C8C"/>
                </a:solidFill>
                <a:latin typeface="Courier New"/>
                <a:cs typeface="Courier New"/>
              </a:rPr>
              <a:t>Returns</a:t>
            </a:r>
            <a:r>
              <a:rPr sz="2300" i="1" spc="2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2300" i="1" dirty="0">
                <a:solidFill>
                  <a:srgbClr val="8C8C8C"/>
                </a:solidFill>
                <a:latin typeface="Courier New"/>
                <a:cs typeface="Courier New"/>
              </a:rPr>
              <a:t>a</a:t>
            </a:r>
            <a:r>
              <a:rPr sz="2300" i="1" spc="2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2300" i="1" dirty="0">
                <a:solidFill>
                  <a:srgbClr val="8C8C8C"/>
                </a:solidFill>
                <a:latin typeface="Courier New"/>
                <a:cs typeface="Courier New"/>
              </a:rPr>
              <a:t>string</a:t>
            </a:r>
            <a:r>
              <a:rPr sz="2300" i="1" spc="2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2300" i="1" dirty="0">
                <a:solidFill>
                  <a:srgbClr val="8C8C8C"/>
                </a:solidFill>
                <a:latin typeface="Courier New"/>
                <a:cs typeface="Courier New"/>
              </a:rPr>
              <a:t>containing</a:t>
            </a:r>
            <a:r>
              <a:rPr sz="2300" i="1" spc="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2300" i="1" dirty="0">
                <a:solidFill>
                  <a:srgbClr val="8C8C8C"/>
                </a:solidFill>
                <a:latin typeface="Courier New"/>
                <a:cs typeface="Courier New"/>
              </a:rPr>
              <a:t>instructions</a:t>
            </a:r>
            <a:r>
              <a:rPr sz="2300" i="1" spc="2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2300" i="1" dirty="0">
                <a:solidFill>
                  <a:srgbClr val="8C8C8C"/>
                </a:solidFill>
                <a:latin typeface="Courier New"/>
                <a:cs typeface="Courier New"/>
              </a:rPr>
              <a:t>for</a:t>
            </a:r>
            <a:r>
              <a:rPr sz="2300" i="1" spc="2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2300" i="1" dirty="0">
                <a:solidFill>
                  <a:srgbClr val="8C8C8C"/>
                </a:solidFill>
                <a:latin typeface="Courier New"/>
                <a:cs typeface="Courier New"/>
              </a:rPr>
              <a:t>how</a:t>
            </a:r>
            <a:r>
              <a:rPr sz="2300" i="1" spc="2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2300" i="1" dirty="0">
                <a:solidFill>
                  <a:srgbClr val="8C8C8C"/>
                </a:solidFill>
                <a:latin typeface="Courier New"/>
                <a:cs typeface="Courier New"/>
              </a:rPr>
              <a:t>the</a:t>
            </a:r>
            <a:r>
              <a:rPr sz="2300" i="1" spc="2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2300" i="1" dirty="0">
                <a:solidFill>
                  <a:srgbClr val="8C8C8C"/>
                </a:solidFill>
                <a:latin typeface="Courier New"/>
                <a:cs typeface="Courier New"/>
              </a:rPr>
              <a:t>output</a:t>
            </a:r>
            <a:r>
              <a:rPr sz="2300" i="1" spc="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2300" i="1" dirty="0">
                <a:solidFill>
                  <a:srgbClr val="8C8C8C"/>
                </a:solidFill>
                <a:latin typeface="Courier New"/>
                <a:cs typeface="Courier New"/>
              </a:rPr>
              <a:t>of</a:t>
            </a:r>
            <a:r>
              <a:rPr sz="2300" i="1" spc="2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2300" i="1" dirty="0">
                <a:solidFill>
                  <a:srgbClr val="8C8C8C"/>
                </a:solidFill>
                <a:latin typeface="Courier New"/>
                <a:cs typeface="Courier New"/>
              </a:rPr>
              <a:t>a</a:t>
            </a:r>
            <a:r>
              <a:rPr sz="2300" i="1" spc="2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2300" i="1" dirty="0">
                <a:solidFill>
                  <a:srgbClr val="8C8C8C"/>
                </a:solidFill>
                <a:latin typeface="Courier New"/>
                <a:cs typeface="Courier New"/>
              </a:rPr>
              <a:t>language</a:t>
            </a:r>
            <a:endParaRPr sz="2300">
              <a:latin typeface="Courier New"/>
              <a:cs typeface="Courier New"/>
            </a:endParaRPr>
          </a:p>
          <a:p>
            <a:pPr marL="979170" indent="-352425">
              <a:lnSpc>
                <a:spcPct val="100000"/>
              </a:lnSpc>
              <a:spcBef>
                <a:spcPts val="290"/>
              </a:spcBef>
              <a:buChar char="*"/>
              <a:tabLst>
                <a:tab pos="979805" algn="l"/>
              </a:tabLst>
            </a:pPr>
            <a:r>
              <a:rPr sz="2300" i="1" dirty="0">
                <a:solidFill>
                  <a:srgbClr val="8C8C8C"/>
                </a:solidFill>
                <a:latin typeface="Courier New"/>
                <a:cs typeface="Courier New"/>
              </a:rPr>
              <a:t>generative</a:t>
            </a:r>
            <a:r>
              <a:rPr sz="2300" i="1" spc="1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2300" i="1" dirty="0">
                <a:solidFill>
                  <a:srgbClr val="8C8C8C"/>
                </a:solidFill>
                <a:latin typeface="Courier New"/>
                <a:cs typeface="Courier New"/>
              </a:rPr>
              <a:t>should</a:t>
            </a:r>
            <a:r>
              <a:rPr sz="2300" i="1" spc="1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2300" i="1" dirty="0">
                <a:solidFill>
                  <a:srgbClr val="8C8C8C"/>
                </a:solidFill>
                <a:latin typeface="Courier New"/>
                <a:cs typeface="Courier New"/>
              </a:rPr>
              <a:t>be</a:t>
            </a:r>
            <a:r>
              <a:rPr sz="2300" i="1" spc="1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2300" i="1" dirty="0">
                <a:solidFill>
                  <a:srgbClr val="8C8C8C"/>
                </a:solidFill>
                <a:latin typeface="Courier New"/>
                <a:cs typeface="Courier New"/>
              </a:rPr>
              <a:t>formatted.</a:t>
            </a:r>
            <a:endParaRPr sz="2300">
              <a:latin typeface="Courier New"/>
              <a:cs typeface="Courier New"/>
            </a:endParaRPr>
          </a:p>
          <a:p>
            <a:pPr marL="803275">
              <a:lnSpc>
                <a:spcPct val="100000"/>
              </a:lnSpc>
              <a:spcBef>
                <a:spcPts val="290"/>
              </a:spcBef>
            </a:pPr>
            <a:r>
              <a:rPr sz="2300" i="1" spc="-690" dirty="0">
                <a:solidFill>
                  <a:srgbClr val="8C8C8C"/>
                </a:solidFill>
                <a:latin typeface="Courier New"/>
                <a:cs typeface="Courier New"/>
              </a:rPr>
              <a:t>*/</a:t>
            </a:r>
            <a:endParaRPr sz="2300">
              <a:latin typeface="Courier New"/>
              <a:cs typeface="Courier New"/>
            </a:endParaRPr>
          </a:p>
          <a:p>
            <a:pPr marL="451485">
              <a:lnSpc>
                <a:spcPct val="100000"/>
              </a:lnSpc>
              <a:spcBef>
                <a:spcPts val="290"/>
              </a:spcBef>
            </a:pPr>
            <a:r>
              <a:rPr sz="2300" dirty="0">
                <a:latin typeface="Courier New"/>
                <a:cs typeface="Courier New"/>
              </a:rPr>
              <a:t>String</a:t>
            </a:r>
            <a:r>
              <a:rPr sz="2300" spc="-10" dirty="0"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00627A"/>
                </a:solidFill>
                <a:latin typeface="Courier New"/>
                <a:cs typeface="Courier New"/>
              </a:rPr>
              <a:t>getFormat</a:t>
            </a:r>
            <a:r>
              <a:rPr sz="2300" dirty="0">
                <a:solidFill>
                  <a:srgbClr val="080808"/>
                </a:solidFill>
                <a:latin typeface="Courier New"/>
                <a:cs typeface="Courier New"/>
              </a:rPr>
              <a:t>();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950">
              <a:latin typeface="Courier New"/>
              <a:cs typeface="Courier New"/>
            </a:endParaRPr>
          </a:p>
          <a:p>
            <a:pPr marL="32385">
              <a:lnSpc>
                <a:spcPct val="100000"/>
              </a:lnSpc>
            </a:pPr>
            <a:r>
              <a:rPr sz="230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729" y="1757166"/>
            <a:ext cx="8603615" cy="15417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435"/>
              </a:spcBef>
            </a:pPr>
            <a:r>
              <a:rPr sz="5250" spc="625" dirty="0">
                <a:solidFill>
                  <a:srgbClr val="000000"/>
                </a:solidFill>
              </a:rPr>
              <a:t>Structured</a:t>
            </a:r>
            <a:r>
              <a:rPr sz="5250" spc="-190" dirty="0">
                <a:solidFill>
                  <a:srgbClr val="000000"/>
                </a:solidFill>
              </a:rPr>
              <a:t> </a:t>
            </a:r>
            <a:r>
              <a:rPr sz="5250" spc="459" dirty="0">
                <a:solidFill>
                  <a:srgbClr val="000000"/>
                </a:solidFill>
              </a:rPr>
              <a:t>Output</a:t>
            </a:r>
            <a:r>
              <a:rPr sz="5250" spc="-185" dirty="0">
                <a:solidFill>
                  <a:srgbClr val="000000"/>
                </a:solidFill>
              </a:rPr>
              <a:t> </a:t>
            </a:r>
            <a:r>
              <a:rPr sz="5250" spc="-45" dirty="0">
                <a:solidFill>
                  <a:srgbClr val="000000"/>
                </a:solidFill>
              </a:rPr>
              <a:t>API</a:t>
            </a:r>
            <a:endParaRPr sz="5250"/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200" spc="155" dirty="0">
                <a:solidFill>
                  <a:srgbClr val="000000"/>
                </a:solidFill>
                <a:latin typeface="Georgia"/>
                <a:cs typeface="Georgia"/>
              </a:rPr>
              <a:t>Available</a:t>
            </a:r>
            <a:r>
              <a:rPr sz="4200" spc="-3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4200" spc="150" dirty="0">
                <a:solidFill>
                  <a:srgbClr val="000000"/>
                </a:solidFill>
                <a:latin typeface="Georgia"/>
                <a:cs typeface="Georgia"/>
              </a:rPr>
              <a:t>Converters</a:t>
            </a:r>
            <a:endParaRPr sz="4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264578" y="4216919"/>
            <a:ext cx="14368895" cy="745262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0104099" cy="125650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4399" y="5790399"/>
            <a:ext cx="16711533" cy="13612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54449" y="5688901"/>
            <a:ext cx="1658302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50" spc="-434" dirty="0"/>
              <a:t>DEMO</a:t>
            </a:r>
            <a:r>
              <a:rPr sz="10550" spc="-355" dirty="0"/>
              <a:t> </a:t>
            </a:r>
            <a:r>
              <a:rPr sz="10550" spc="1455" dirty="0"/>
              <a:t>-</a:t>
            </a:r>
            <a:r>
              <a:rPr sz="10550" spc="-350" dirty="0"/>
              <a:t> </a:t>
            </a:r>
            <a:r>
              <a:rPr sz="10550" spc="735" dirty="0"/>
              <a:t>OUtput</a:t>
            </a:r>
            <a:r>
              <a:rPr sz="10550" spc="-350" dirty="0"/>
              <a:t> </a:t>
            </a:r>
            <a:r>
              <a:rPr sz="10550" spc="1340" dirty="0"/>
              <a:t>Parser</a:t>
            </a:r>
            <a:endParaRPr sz="1055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9211" y="5688901"/>
            <a:ext cx="1577340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50" spc="790" dirty="0"/>
              <a:t>Bring</a:t>
            </a:r>
            <a:r>
              <a:rPr sz="10550" spc="-350" dirty="0"/>
              <a:t> </a:t>
            </a:r>
            <a:r>
              <a:rPr sz="10550" spc="1130" dirty="0"/>
              <a:t>your</a:t>
            </a:r>
            <a:r>
              <a:rPr sz="10550" spc="-345" dirty="0"/>
              <a:t> </a:t>
            </a:r>
            <a:r>
              <a:rPr sz="10550" spc="910" dirty="0"/>
              <a:t>own</a:t>
            </a:r>
            <a:r>
              <a:rPr sz="10550" spc="-350" dirty="0"/>
              <a:t> </a:t>
            </a:r>
            <a:r>
              <a:rPr sz="10550" spc="1405" dirty="0"/>
              <a:t>data</a:t>
            </a:r>
            <a:endParaRPr sz="1055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917" y="3910186"/>
            <a:ext cx="7980045" cy="7672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02895" indent="-290830">
              <a:lnSpc>
                <a:spcPct val="100000"/>
              </a:lnSpc>
              <a:spcBef>
                <a:spcPts val="135"/>
              </a:spcBef>
              <a:buSzPct val="124000"/>
              <a:buChar char="•"/>
              <a:tabLst>
                <a:tab pos="302895" algn="l"/>
                <a:tab pos="303530" algn="l"/>
              </a:tabLst>
            </a:pPr>
            <a:r>
              <a:rPr sz="2250" spc="40" dirty="0">
                <a:solidFill>
                  <a:srgbClr val="FFFFFF"/>
                </a:solidFill>
                <a:latin typeface="Georgia"/>
                <a:cs typeface="Georgia"/>
              </a:rPr>
              <a:t>AI</a:t>
            </a:r>
            <a:r>
              <a:rPr sz="225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100" dirty="0">
                <a:solidFill>
                  <a:srgbClr val="FFFFFF"/>
                </a:solidFill>
                <a:latin typeface="Georgia"/>
                <a:cs typeface="Georgia"/>
              </a:rPr>
              <a:t>Models</a:t>
            </a:r>
            <a:r>
              <a:rPr sz="225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140" dirty="0">
                <a:solidFill>
                  <a:srgbClr val="FFFFFF"/>
                </a:solidFill>
                <a:latin typeface="Georgia"/>
                <a:cs typeface="Georgia"/>
              </a:rPr>
              <a:t>have</a:t>
            </a:r>
            <a:r>
              <a:rPr sz="225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95" dirty="0">
                <a:solidFill>
                  <a:srgbClr val="FFFFFF"/>
                </a:solidFill>
                <a:latin typeface="Georgia"/>
                <a:cs typeface="Georgia"/>
              </a:rPr>
              <a:t>limitations</a:t>
            </a:r>
            <a:endParaRPr sz="2250">
              <a:latin typeface="Georgia"/>
              <a:cs typeface="Georgia"/>
            </a:endParaRPr>
          </a:p>
          <a:p>
            <a:pPr marL="805180" marR="706120" lvl="1" indent="-290830">
              <a:lnSpc>
                <a:spcPct val="158000"/>
              </a:lnSpc>
              <a:spcBef>
                <a:spcPts val="1155"/>
              </a:spcBef>
              <a:buSzPct val="124000"/>
              <a:buChar char="•"/>
              <a:tabLst>
                <a:tab pos="805180" algn="l"/>
                <a:tab pos="805815" algn="l"/>
              </a:tabLst>
            </a:pPr>
            <a:r>
              <a:rPr sz="2250" spc="145" dirty="0">
                <a:solidFill>
                  <a:srgbClr val="FFFFFF"/>
                </a:solidFill>
                <a:latin typeface="Georgia"/>
                <a:cs typeface="Georgia"/>
              </a:rPr>
              <a:t>They</a:t>
            </a:r>
            <a:r>
              <a:rPr sz="22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75" dirty="0">
                <a:solidFill>
                  <a:srgbClr val="FFFFFF"/>
                </a:solidFill>
                <a:latin typeface="Georgia"/>
                <a:cs typeface="Georgia"/>
              </a:rPr>
              <a:t>are</a:t>
            </a:r>
            <a:r>
              <a:rPr sz="22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Georgia"/>
                <a:cs typeface="Georgia"/>
              </a:rPr>
              <a:t>trained</a:t>
            </a:r>
            <a:r>
              <a:rPr sz="22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155" dirty="0">
                <a:solidFill>
                  <a:srgbClr val="FFFFFF"/>
                </a:solidFill>
                <a:latin typeface="Georgia"/>
                <a:cs typeface="Georgia"/>
              </a:rPr>
              <a:t>with</a:t>
            </a:r>
            <a:r>
              <a:rPr sz="225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75" dirty="0">
                <a:solidFill>
                  <a:srgbClr val="FFFFFF"/>
                </a:solidFill>
                <a:latin typeface="Georgia"/>
                <a:cs typeface="Georgia"/>
              </a:rPr>
              <a:t>public</a:t>
            </a:r>
            <a:r>
              <a:rPr sz="22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130" dirty="0">
                <a:solidFill>
                  <a:srgbClr val="FFFFFF"/>
                </a:solidFill>
                <a:latin typeface="Georgia"/>
                <a:cs typeface="Georgia"/>
              </a:rPr>
              <a:t>knowledge</a:t>
            </a:r>
            <a:r>
              <a:rPr sz="22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70" dirty="0">
                <a:solidFill>
                  <a:srgbClr val="FFFFFF"/>
                </a:solidFill>
                <a:latin typeface="Georgia"/>
                <a:cs typeface="Georgia"/>
              </a:rPr>
              <a:t>up</a:t>
            </a:r>
            <a:r>
              <a:rPr sz="225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25" dirty="0">
                <a:solidFill>
                  <a:srgbClr val="FFFFFF"/>
                </a:solidFill>
                <a:latin typeface="Georgia"/>
                <a:cs typeface="Georgia"/>
              </a:rPr>
              <a:t>to </a:t>
            </a:r>
            <a:r>
              <a:rPr sz="2250" spc="125" dirty="0">
                <a:solidFill>
                  <a:srgbClr val="FFFFFF"/>
                </a:solidFill>
                <a:latin typeface="Georgia"/>
                <a:cs typeface="Georgia"/>
              </a:rPr>
              <a:t>a </a:t>
            </a:r>
            <a:r>
              <a:rPr sz="2250" spc="-5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105" dirty="0">
                <a:solidFill>
                  <a:srgbClr val="FFFFFF"/>
                </a:solidFill>
                <a:latin typeface="Georgia"/>
                <a:cs typeface="Georgia"/>
              </a:rPr>
              <a:t>certain</a:t>
            </a:r>
            <a:r>
              <a:rPr sz="22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45" dirty="0">
                <a:solidFill>
                  <a:srgbClr val="FFFFFF"/>
                </a:solidFill>
                <a:latin typeface="Georgia"/>
                <a:cs typeface="Georgia"/>
              </a:rPr>
              <a:t>date.</a:t>
            </a:r>
            <a:endParaRPr sz="2250">
              <a:latin typeface="Georgia"/>
              <a:cs typeface="Georgia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Georgia"/>
              <a:buChar char="•"/>
            </a:pPr>
            <a:endParaRPr sz="2350">
              <a:latin typeface="Georgia"/>
              <a:cs typeface="Georgia"/>
            </a:endParaRPr>
          </a:p>
          <a:p>
            <a:pPr marL="805180" lvl="1" indent="-290830">
              <a:lnSpc>
                <a:spcPct val="100000"/>
              </a:lnSpc>
              <a:spcBef>
                <a:spcPts val="5"/>
              </a:spcBef>
              <a:buSzPct val="124000"/>
              <a:buChar char="•"/>
              <a:tabLst>
                <a:tab pos="805180" algn="l"/>
                <a:tab pos="805815" algn="l"/>
              </a:tabLst>
            </a:pPr>
            <a:r>
              <a:rPr sz="2250" spc="145" dirty="0">
                <a:solidFill>
                  <a:srgbClr val="FFFFFF"/>
                </a:solidFill>
                <a:latin typeface="Georgia"/>
                <a:cs typeface="Georgia"/>
              </a:rPr>
              <a:t>They</a:t>
            </a:r>
            <a:r>
              <a:rPr sz="225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15" dirty="0">
                <a:solidFill>
                  <a:srgbClr val="FFFFFF"/>
                </a:solidFill>
                <a:latin typeface="Georgia"/>
                <a:cs typeface="Georgia"/>
              </a:rPr>
              <a:t>don’t</a:t>
            </a:r>
            <a:r>
              <a:rPr sz="225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185" dirty="0">
                <a:solidFill>
                  <a:srgbClr val="FFFFFF"/>
                </a:solidFill>
                <a:latin typeface="Georgia"/>
                <a:cs typeface="Georgia"/>
              </a:rPr>
              <a:t>know</a:t>
            </a:r>
            <a:r>
              <a:rPr sz="225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70" dirty="0">
                <a:solidFill>
                  <a:srgbClr val="FFFFFF"/>
                </a:solidFill>
                <a:latin typeface="Georgia"/>
                <a:cs typeface="Georgia"/>
              </a:rPr>
              <a:t>about</a:t>
            </a:r>
            <a:r>
              <a:rPr sz="225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Georgia"/>
                <a:cs typeface="Georgia"/>
              </a:rPr>
              <a:t>your</a:t>
            </a:r>
            <a:r>
              <a:rPr sz="225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80" dirty="0">
                <a:solidFill>
                  <a:srgbClr val="FFFFFF"/>
                </a:solidFill>
                <a:latin typeface="Georgia"/>
                <a:cs typeface="Georgia"/>
              </a:rPr>
              <a:t>private</a:t>
            </a:r>
            <a:r>
              <a:rPr sz="225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-140" dirty="0">
                <a:solidFill>
                  <a:srgbClr val="FFFFFF"/>
                </a:solidFill>
                <a:latin typeface="Georgia"/>
                <a:cs typeface="Georgia"/>
              </a:rPr>
              <a:t>/</a:t>
            </a:r>
            <a:r>
              <a:rPr sz="225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70" dirty="0">
                <a:solidFill>
                  <a:srgbClr val="FFFFFF"/>
                </a:solidFill>
                <a:latin typeface="Georgia"/>
                <a:cs typeface="Georgia"/>
              </a:rPr>
              <a:t>corporate</a:t>
            </a:r>
            <a:r>
              <a:rPr sz="225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55" dirty="0">
                <a:solidFill>
                  <a:srgbClr val="FFFFFF"/>
                </a:solidFill>
                <a:latin typeface="Georgia"/>
                <a:cs typeface="Georgia"/>
              </a:rPr>
              <a:t>data.</a:t>
            </a:r>
            <a:endParaRPr sz="2250">
              <a:latin typeface="Georgia"/>
              <a:cs typeface="Georgia"/>
            </a:endParaRPr>
          </a:p>
          <a:p>
            <a:pPr marL="302895" indent="-290830">
              <a:lnSpc>
                <a:spcPct val="100000"/>
              </a:lnSpc>
              <a:spcBef>
                <a:spcPts val="2725"/>
              </a:spcBef>
              <a:buSzPct val="124000"/>
              <a:buChar char="•"/>
              <a:tabLst>
                <a:tab pos="302895" algn="l"/>
                <a:tab pos="303530" algn="l"/>
              </a:tabLst>
            </a:pPr>
            <a:r>
              <a:rPr sz="2250" spc="125" dirty="0">
                <a:solidFill>
                  <a:srgbClr val="FFFFFF"/>
                </a:solidFill>
                <a:latin typeface="Georgia"/>
                <a:cs typeface="Georgia"/>
              </a:rPr>
              <a:t>What</a:t>
            </a:r>
            <a:r>
              <a:rPr sz="22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160" dirty="0">
                <a:solidFill>
                  <a:srgbClr val="FFFFFF"/>
                </a:solidFill>
                <a:latin typeface="Georgia"/>
                <a:cs typeface="Georgia"/>
              </a:rPr>
              <a:t>can</a:t>
            </a:r>
            <a:r>
              <a:rPr sz="22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220" dirty="0">
                <a:solidFill>
                  <a:srgbClr val="FFFFFF"/>
                </a:solidFill>
                <a:latin typeface="Georgia"/>
                <a:cs typeface="Georgia"/>
              </a:rPr>
              <a:t>we</a:t>
            </a:r>
            <a:r>
              <a:rPr sz="22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45" dirty="0">
                <a:solidFill>
                  <a:srgbClr val="FFFFFF"/>
                </a:solidFill>
                <a:latin typeface="Georgia"/>
                <a:cs typeface="Georgia"/>
              </a:rPr>
              <a:t>do</a:t>
            </a:r>
            <a:r>
              <a:rPr sz="22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70" dirty="0">
                <a:solidFill>
                  <a:srgbClr val="FFFFFF"/>
                </a:solidFill>
                <a:latin typeface="Georgia"/>
                <a:cs typeface="Georgia"/>
              </a:rPr>
              <a:t>about</a:t>
            </a:r>
            <a:r>
              <a:rPr sz="22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105" dirty="0">
                <a:solidFill>
                  <a:srgbClr val="FFFFFF"/>
                </a:solidFill>
                <a:latin typeface="Georgia"/>
                <a:cs typeface="Georgia"/>
              </a:rPr>
              <a:t>this</a:t>
            </a:r>
            <a:r>
              <a:rPr sz="22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55" dirty="0">
                <a:solidFill>
                  <a:srgbClr val="FFFFFF"/>
                </a:solidFill>
                <a:latin typeface="Georgia"/>
                <a:cs typeface="Georgia"/>
              </a:rPr>
              <a:t>problem?</a:t>
            </a:r>
            <a:endParaRPr sz="2250">
              <a:latin typeface="Georgia"/>
              <a:cs typeface="Georgia"/>
            </a:endParaRPr>
          </a:p>
          <a:p>
            <a:pPr marL="805180" lvl="1" indent="-290830">
              <a:lnSpc>
                <a:spcPct val="100000"/>
              </a:lnSpc>
              <a:spcBef>
                <a:spcPts val="2725"/>
              </a:spcBef>
              <a:buSzPct val="124000"/>
              <a:buChar char="•"/>
              <a:tabLst>
                <a:tab pos="805180" algn="l"/>
                <a:tab pos="805815" algn="l"/>
              </a:tabLst>
            </a:pPr>
            <a:r>
              <a:rPr sz="2250" spc="90" dirty="0">
                <a:solidFill>
                  <a:srgbClr val="FFFFFF"/>
                </a:solidFill>
                <a:latin typeface="Georgia"/>
                <a:cs typeface="Georgia"/>
              </a:rPr>
              <a:t>Fine</a:t>
            </a:r>
            <a:r>
              <a:rPr sz="225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100" dirty="0">
                <a:solidFill>
                  <a:srgbClr val="FFFFFF"/>
                </a:solidFill>
                <a:latin typeface="Georgia"/>
                <a:cs typeface="Georgia"/>
              </a:rPr>
              <a:t>Tune</a:t>
            </a:r>
            <a:r>
              <a:rPr sz="225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225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Georgia"/>
                <a:cs typeface="Georgia"/>
              </a:rPr>
              <a:t>Model</a:t>
            </a:r>
            <a:endParaRPr sz="2250">
              <a:latin typeface="Georgia"/>
              <a:cs typeface="Georgia"/>
            </a:endParaRPr>
          </a:p>
          <a:p>
            <a:pPr marL="805180" lvl="1" indent="-290830">
              <a:lnSpc>
                <a:spcPct val="100000"/>
              </a:lnSpc>
              <a:spcBef>
                <a:spcPts val="2725"/>
              </a:spcBef>
              <a:buSzPct val="124000"/>
              <a:buChar char="•"/>
              <a:tabLst>
                <a:tab pos="805180" algn="l"/>
                <a:tab pos="805815" algn="l"/>
              </a:tabLst>
            </a:pPr>
            <a:r>
              <a:rPr sz="2250" spc="45" dirty="0">
                <a:solidFill>
                  <a:srgbClr val="FFFFFF"/>
                </a:solidFill>
                <a:latin typeface="Georgia"/>
                <a:cs typeface="Georgia"/>
              </a:rPr>
              <a:t>“Stuff</a:t>
            </a:r>
            <a:r>
              <a:rPr sz="22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22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40" dirty="0">
                <a:solidFill>
                  <a:srgbClr val="FFFFFF"/>
                </a:solidFill>
                <a:latin typeface="Georgia"/>
                <a:cs typeface="Georgia"/>
              </a:rPr>
              <a:t>prompt”</a:t>
            </a:r>
            <a:r>
              <a:rPr sz="22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45" dirty="0">
                <a:solidFill>
                  <a:srgbClr val="FFFFFF"/>
                </a:solidFill>
                <a:latin typeface="Georgia"/>
                <a:cs typeface="Georgia"/>
              </a:rPr>
              <a:t>-</a:t>
            </a:r>
            <a:r>
              <a:rPr sz="225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80" dirty="0">
                <a:solidFill>
                  <a:srgbClr val="FFFFFF"/>
                </a:solidFill>
                <a:latin typeface="Georgia"/>
                <a:cs typeface="Georgia"/>
              </a:rPr>
              <a:t>add</a:t>
            </a:r>
            <a:r>
              <a:rPr sz="22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Georgia"/>
                <a:cs typeface="Georgia"/>
              </a:rPr>
              <a:t>your</a:t>
            </a:r>
            <a:r>
              <a:rPr sz="22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Georgia"/>
                <a:cs typeface="Georgia"/>
              </a:rPr>
              <a:t>data</a:t>
            </a:r>
            <a:r>
              <a:rPr sz="225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60" dirty="0">
                <a:solidFill>
                  <a:srgbClr val="FFFFFF"/>
                </a:solidFill>
                <a:latin typeface="Georgia"/>
                <a:cs typeface="Georgia"/>
              </a:rPr>
              <a:t>into</a:t>
            </a:r>
            <a:r>
              <a:rPr sz="22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22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65" dirty="0">
                <a:solidFill>
                  <a:srgbClr val="FFFFFF"/>
                </a:solidFill>
                <a:latin typeface="Georgia"/>
                <a:cs typeface="Georgia"/>
              </a:rPr>
              <a:t>prompt</a:t>
            </a:r>
            <a:endParaRPr sz="2250">
              <a:latin typeface="Georgia"/>
              <a:cs typeface="Georgia"/>
            </a:endParaRPr>
          </a:p>
          <a:p>
            <a:pPr marL="805180" lvl="1" indent="-290830">
              <a:lnSpc>
                <a:spcPct val="100000"/>
              </a:lnSpc>
              <a:spcBef>
                <a:spcPts val="2725"/>
              </a:spcBef>
              <a:buSzPct val="124000"/>
              <a:buChar char="•"/>
              <a:tabLst>
                <a:tab pos="805180" algn="l"/>
                <a:tab pos="805815" algn="l"/>
              </a:tabLst>
            </a:pPr>
            <a:r>
              <a:rPr sz="2250" spc="90" dirty="0">
                <a:solidFill>
                  <a:srgbClr val="FFFFFF"/>
                </a:solidFill>
                <a:latin typeface="Georgia"/>
                <a:cs typeface="Georgia"/>
              </a:rPr>
              <a:t>Function</a:t>
            </a:r>
            <a:r>
              <a:rPr sz="225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90" dirty="0">
                <a:solidFill>
                  <a:srgbClr val="FFFFFF"/>
                </a:solidFill>
                <a:latin typeface="Georgia"/>
                <a:cs typeface="Georgia"/>
              </a:rPr>
              <a:t>Calling</a:t>
            </a:r>
            <a:endParaRPr sz="2250">
              <a:latin typeface="Georgia"/>
              <a:cs typeface="Georgia"/>
            </a:endParaRPr>
          </a:p>
          <a:p>
            <a:pPr marL="302895" indent="-290830">
              <a:lnSpc>
                <a:spcPct val="100000"/>
              </a:lnSpc>
              <a:spcBef>
                <a:spcPts val="2725"/>
              </a:spcBef>
              <a:buSzPct val="124000"/>
              <a:buChar char="•"/>
              <a:tabLst>
                <a:tab pos="302895" algn="l"/>
                <a:tab pos="303530" algn="l"/>
              </a:tabLst>
            </a:pPr>
            <a:r>
              <a:rPr sz="2250" spc="75" dirty="0">
                <a:solidFill>
                  <a:srgbClr val="FFFFFF"/>
                </a:solidFill>
                <a:latin typeface="Georgia"/>
                <a:cs typeface="Georgia"/>
              </a:rPr>
              <a:t>Retrieval</a:t>
            </a:r>
            <a:r>
              <a:rPr sz="22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110" dirty="0">
                <a:solidFill>
                  <a:srgbClr val="FFFFFF"/>
                </a:solidFill>
                <a:latin typeface="Georgia"/>
                <a:cs typeface="Georgia"/>
              </a:rPr>
              <a:t>Augmented</a:t>
            </a:r>
            <a:r>
              <a:rPr sz="225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70" dirty="0">
                <a:solidFill>
                  <a:srgbClr val="FFFFFF"/>
                </a:solidFill>
                <a:latin typeface="Georgia"/>
                <a:cs typeface="Georgia"/>
              </a:rPr>
              <a:t>Generation</a:t>
            </a:r>
            <a:r>
              <a:rPr sz="225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-55" dirty="0">
                <a:solidFill>
                  <a:srgbClr val="FFFFFF"/>
                </a:solidFill>
                <a:latin typeface="Georgia"/>
                <a:cs typeface="Georgia"/>
              </a:rPr>
              <a:t>(RAG)</a:t>
            </a:r>
            <a:endParaRPr sz="2250">
              <a:latin typeface="Georgia"/>
              <a:cs typeface="Georgia"/>
            </a:endParaRPr>
          </a:p>
          <a:p>
            <a:pPr marL="805180" marR="271145" lvl="1" indent="-290830">
              <a:lnSpc>
                <a:spcPct val="158000"/>
              </a:lnSpc>
              <a:spcBef>
                <a:spcPts val="1150"/>
              </a:spcBef>
              <a:buSzPct val="124000"/>
              <a:buChar char="•"/>
              <a:tabLst>
                <a:tab pos="805180" algn="l"/>
                <a:tab pos="805815" algn="l"/>
              </a:tabLst>
            </a:pPr>
            <a:r>
              <a:rPr sz="2250" spc="95" dirty="0">
                <a:solidFill>
                  <a:srgbClr val="FFFFFF"/>
                </a:solidFill>
                <a:latin typeface="Georgia"/>
                <a:cs typeface="Georgia"/>
              </a:rPr>
              <a:t>How</a:t>
            </a:r>
            <a:r>
              <a:rPr sz="2250" spc="25" dirty="0">
                <a:solidFill>
                  <a:srgbClr val="FFFFFF"/>
                </a:solidFill>
                <a:latin typeface="Georgia"/>
                <a:cs typeface="Georgia"/>
              </a:rPr>
              <a:t> to </a:t>
            </a:r>
            <a:r>
              <a:rPr sz="2250" spc="70" dirty="0">
                <a:solidFill>
                  <a:srgbClr val="FFFFFF"/>
                </a:solidFill>
                <a:latin typeface="Georgia"/>
                <a:cs typeface="Georgia"/>
              </a:rPr>
              <a:t>retrieve</a:t>
            </a:r>
            <a:r>
              <a:rPr sz="22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225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90" dirty="0">
                <a:solidFill>
                  <a:srgbClr val="FFFFFF"/>
                </a:solidFill>
                <a:latin typeface="Georgia"/>
                <a:cs typeface="Georgia"/>
              </a:rPr>
              <a:t>relevant</a:t>
            </a:r>
            <a:r>
              <a:rPr sz="22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Georgia"/>
                <a:cs typeface="Georgia"/>
              </a:rPr>
              <a:t>data</a:t>
            </a:r>
            <a:r>
              <a:rPr sz="22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40" dirty="0">
                <a:solidFill>
                  <a:srgbClr val="FFFFFF"/>
                </a:solidFill>
                <a:latin typeface="Georgia"/>
                <a:cs typeface="Georgia"/>
              </a:rPr>
              <a:t>for</a:t>
            </a:r>
            <a:r>
              <a:rPr sz="22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225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95" dirty="0">
                <a:solidFill>
                  <a:srgbClr val="FFFFFF"/>
                </a:solidFill>
                <a:latin typeface="Georgia"/>
                <a:cs typeface="Georgia"/>
              </a:rPr>
              <a:t>user</a:t>
            </a:r>
            <a:r>
              <a:rPr sz="22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80" dirty="0">
                <a:solidFill>
                  <a:srgbClr val="FFFFFF"/>
                </a:solidFill>
                <a:latin typeface="Georgia"/>
                <a:cs typeface="Georgia"/>
              </a:rPr>
              <a:t>input </a:t>
            </a:r>
            <a:r>
              <a:rPr sz="2250" spc="-5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114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22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80" dirty="0">
                <a:solidFill>
                  <a:srgbClr val="FFFFFF"/>
                </a:solidFill>
                <a:latin typeface="Georgia"/>
                <a:cs typeface="Georgia"/>
              </a:rPr>
              <a:t>add</a:t>
            </a:r>
            <a:r>
              <a:rPr sz="22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50" dirty="0">
                <a:solidFill>
                  <a:srgbClr val="FFFFFF"/>
                </a:solidFill>
                <a:latin typeface="Georgia"/>
                <a:cs typeface="Georgia"/>
              </a:rPr>
              <a:t>it</a:t>
            </a:r>
            <a:r>
              <a:rPr sz="2250" spc="25" dirty="0">
                <a:solidFill>
                  <a:srgbClr val="FFFFFF"/>
                </a:solidFill>
                <a:latin typeface="Georgia"/>
                <a:cs typeface="Georgia"/>
              </a:rPr>
              <a:t> to </a:t>
            </a:r>
            <a:r>
              <a:rPr sz="2250" spc="85" dirty="0">
                <a:solidFill>
                  <a:srgbClr val="FFFFFF"/>
                </a:solidFill>
                <a:latin typeface="Georgia"/>
                <a:cs typeface="Georgia"/>
              </a:rPr>
              <a:t>your</a:t>
            </a:r>
            <a:r>
              <a:rPr sz="22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65" dirty="0">
                <a:solidFill>
                  <a:srgbClr val="FFFFFF"/>
                </a:solidFill>
                <a:latin typeface="Georgia"/>
                <a:cs typeface="Georgia"/>
              </a:rPr>
              <a:t>prompt</a:t>
            </a:r>
            <a:endParaRPr sz="2250">
              <a:latin typeface="Georgia"/>
              <a:cs typeface="Georgia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Georgia"/>
              <a:buChar char="•"/>
            </a:pPr>
            <a:endParaRPr sz="2400">
              <a:latin typeface="Georgia"/>
              <a:cs typeface="Georgia"/>
            </a:endParaRPr>
          </a:p>
          <a:p>
            <a:pPr marL="805180" lvl="1" indent="-290830">
              <a:lnSpc>
                <a:spcPct val="100000"/>
              </a:lnSpc>
              <a:buSzPct val="124000"/>
              <a:buChar char="•"/>
              <a:tabLst>
                <a:tab pos="805180" algn="l"/>
                <a:tab pos="805815" algn="l"/>
              </a:tabLst>
            </a:pPr>
            <a:r>
              <a:rPr sz="2250" spc="100" dirty="0">
                <a:solidFill>
                  <a:srgbClr val="FFFFFF"/>
                </a:solidFill>
                <a:latin typeface="Georgia"/>
                <a:cs typeface="Georgia"/>
              </a:rPr>
              <a:t>There</a:t>
            </a:r>
            <a:r>
              <a:rPr sz="225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75" dirty="0">
                <a:solidFill>
                  <a:srgbClr val="FFFFFF"/>
                </a:solidFill>
                <a:latin typeface="Georgia"/>
                <a:cs typeface="Georgia"/>
              </a:rPr>
              <a:t>are</a:t>
            </a:r>
            <a:r>
              <a:rPr sz="22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145" dirty="0">
                <a:solidFill>
                  <a:srgbClr val="FFFFFF"/>
                </a:solidFill>
                <a:latin typeface="Georgia"/>
                <a:cs typeface="Georgia"/>
              </a:rPr>
              <a:t>many</a:t>
            </a:r>
            <a:r>
              <a:rPr sz="22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250" spc="95" dirty="0">
                <a:solidFill>
                  <a:srgbClr val="FFFFFF"/>
                </a:solidFill>
                <a:latin typeface="Georgia"/>
                <a:cs typeface="Georgia"/>
              </a:rPr>
              <a:t>strategies</a:t>
            </a:r>
            <a:endParaRPr sz="225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947340" y="1596977"/>
            <a:ext cx="9210675" cy="9497060"/>
            <a:chOff x="9947340" y="1596977"/>
            <a:chExt cx="9210675" cy="949706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052049" y="1673966"/>
              <a:ext cx="9000734" cy="92170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7340" y="1596977"/>
              <a:ext cx="9210152" cy="949668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9729" y="1742730"/>
            <a:ext cx="7887334" cy="135826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550"/>
              </a:spcBef>
            </a:pPr>
            <a:r>
              <a:rPr sz="5250" spc="400" dirty="0"/>
              <a:t>Bring</a:t>
            </a:r>
            <a:r>
              <a:rPr sz="5250" spc="-180" dirty="0"/>
              <a:t> </a:t>
            </a:r>
            <a:r>
              <a:rPr sz="5250" spc="570" dirty="0"/>
              <a:t>your</a:t>
            </a:r>
            <a:r>
              <a:rPr sz="5250" spc="-175" dirty="0"/>
              <a:t> </a:t>
            </a:r>
            <a:r>
              <a:rPr sz="5250" spc="465" dirty="0"/>
              <a:t>own</a:t>
            </a:r>
            <a:r>
              <a:rPr sz="5250" spc="-175" dirty="0"/>
              <a:t> </a:t>
            </a:r>
            <a:r>
              <a:rPr sz="5250" spc="710" dirty="0"/>
              <a:t>data</a:t>
            </a:r>
            <a:endParaRPr sz="5250"/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900" spc="135" dirty="0">
                <a:latin typeface="Georgia"/>
                <a:cs typeface="Georgia"/>
              </a:rPr>
              <a:t>How</a:t>
            </a:r>
            <a:r>
              <a:rPr sz="2900" dirty="0">
                <a:latin typeface="Georgia"/>
                <a:cs typeface="Georgia"/>
              </a:rPr>
              <a:t> </a:t>
            </a:r>
            <a:r>
              <a:rPr sz="2900" spc="45" dirty="0">
                <a:latin typeface="Georgia"/>
                <a:cs typeface="Georgia"/>
              </a:rPr>
              <a:t>to</a:t>
            </a:r>
            <a:r>
              <a:rPr sz="2900" spc="10" dirty="0">
                <a:latin typeface="Georgia"/>
                <a:cs typeface="Georgia"/>
              </a:rPr>
              <a:t> </a:t>
            </a:r>
            <a:r>
              <a:rPr sz="2900" spc="165" dirty="0">
                <a:latin typeface="Georgia"/>
                <a:cs typeface="Georgia"/>
              </a:rPr>
              <a:t>use</a:t>
            </a:r>
            <a:r>
              <a:rPr sz="2900" spc="10" dirty="0">
                <a:latin typeface="Georgia"/>
                <a:cs typeface="Georgia"/>
              </a:rPr>
              <a:t> </a:t>
            </a:r>
            <a:r>
              <a:rPr sz="2900" spc="165" dirty="0">
                <a:latin typeface="Georgia"/>
                <a:cs typeface="Georgia"/>
              </a:rPr>
              <a:t>your</a:t>
            </a:r>
            <a:r>
              <a:rPr sz="2900" spc="10" dirty="0">
                <a:latin typeface="Georgia"/>
                <a:cs typeface="Georgia"/>
              </a:rPr>
              <a:t> </a:t>
            </a:r>
            <a:r>
              <a:rPr sz="2900" spc="210" dirty="0">
                <a:latin typeface="Georgia"/>
                <a:cs typeface="Georgia"/>
              </a:rPr>
              <a:t>own</a:t>
            </a:r>
            <a:r>
              <a:rPr sz="2900" spc="10" dirty="0">
                <a:latin typeface="Georgia"/>
                <a:cs typeface="Georgia"/>
              </a:rPr>
              <a:t> </a:t>
            </a:r>
            <a:r>
              <a:rPr sz="2900" spc="105" dirty="0">
                <a:latin typeface="Georgia"/>
                <a:cs typeface="Georgia"/>
              </a:rPr>
              <a:t>data</a:t>
            </a:r>
            <a:r>
              <a:rPr sz="2900" spc="10" dirty="0">
                <a:latin typeface="Georgia"/>
                <a:cs typeface="Georgia"/>
              </a:rPr>
              <a:t> </a:t>
            </a:r>
            <a:r>
              <a:rPr sz="2900" spc="120" dirty="0">
                <a:latin typeface="Georgia"/>
                <a:cs typeface="Georgia"/>
              </a:rPr>
              <a:t>in</a:t>
            </a:r>
            <a:r>
              <a:rPr sz="2900" spc="10" dirty="0">
                <a:latin typeface="Georgia"/>
                <a:cs typeface="Georgia"/>
              </a:rPr>
              <a:t> </a:t>
            </a:r>
            <a:r>
              <a:rPr sz="2900" spc="45" dirty="0">
                <a:latin typeface="Georgia"/>
                <a:cs typeface="Georgia"/>
              </a:rPr>
              <a:t>AI</a:t>
            </a:r>
            <a:r>
              <a:rPr sz="2900" spc="5" dirty="0">
                <a:latin typeface="Georgia"/>
                <a:cs typeface="Georgia"/>
              </a:rPr>
              <a:t> </a:t>
            </a:r>
            <a:r>
              <a:rPr sz="2900" spc="125" dirty="0">
                <a:latin typeface="Georgia"/>
                <a:cs typeface="Georgia"/>
              </a:rPr>
              <a:t>Applications</a:t>
            </a:r>
            <a:endParaRPr sz="29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729" y="1757166"/>
            <a:ext cx="9141460" cy="15417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435"/>
              </a:spcBef>
            </a:pPr>
            <a:r>
              <a:rPr sz="5250" spc="325" dirty="0"/>
              <a:t>Text-to-Image</a:t>
            </a:r>
            <a:r>
              <a:rPr sz="5250" spc="-190" dirty="0"/>
              <a:t> </a:t>
            </a:r>
            <a:r>
              <a:rPr sz="5250" spc="425" dirty="0"/>
              <a:t>Models</a:t>
            </a:r>
            <a:endParaRPr sz="5250"/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200" spc="125" dirty="0">
                <a:latin typeface="Georgia"/>
                <a:cs typeface="Georgia"/>
              </a:rPr>
              <a:t>Give</a:t>
            </a:r>
            <a:r>
              <a:rPr sz="4200" spc="10" dirty="0">
                <a:latin typeface="Georgia"/>
                <a:cs typeface="Georgia"/>
              </a:rPr>
              <a:t> </a:t>
            </a:r>
            <a:r>
              <a:rPr sz="4200" spc="90" dirty="0">
                <a:latin typeface="Georgia"/>
                <a:cs typeface="Georgia"/>
              </a:rPr>
              <a:t>it</a:t>
            </a:r>
            <a:r>
              <a:rPr sz="4200" spc="15" dirty="0">
                <a:latin typeface="Georgia"/>
                <a:cs typeface="Georgia"/>
              </a:rPr>
              <a:t> </a:t>
            </a:r>
            <a:r>
              <a:rPr sz="4200" spc="195" dirty="0">
                <a:latin typeface="Georgia"/>
                <a:cs typeface="Georgia"/>
              </a:rPr>
              <a:t>some</a:t>
            </a:r>
            <a:r>
              <a:rPr sz="4200" spc="15" dirty="0">
                <a:latin typeface="Georgia"/>
                <a:cs typeface="Georgia"/>
              </a:rPr>
              <a:t> </a:t>
            </a:r>
            <a:r>
              <a:rPr sz="4200" spc="140" dirty="0">
                <a:latin typeface="Georgia"/>
                <a:cs typeface="Georgia"/>
              </a:rPr>
              <a:t>text,</a:t>
            </a:r>
            <a:r>
              <a:rPr sz="4200" spc="15" dirty="0">
                <a:latin typeface="Georgia"/>
                <a:cs typeface="Georgia"/>
              </a:rPr>
              <a:t> </a:t>
            </a:r>
            <a:r>
              <a:rPr sz="4200" spc="175" dirty="0">
                <a:latin typeface="Georgia"/>
                <a:cs typeface="Georgia"/>
              </a:rPr>
              <a:t>get</a:t>
            </a:r>
            <a:r>
              <a:rPr sz="4200" spc="10" dirty="0">
                <a:latin typeface="Georgia"/>
                <a:cs typeface="Georgia"/>
              </a:rPr>
              <a:t> </a:t>
            </a:r>
            <a:r>
              <a:rPr sz="4200" spc="225" dirty="0">
                <a:latin typeface="Georgia"/>
                <a:cs typeface="Georgia"/>
              </a:rPr>
              <a:t>an</a:t>
            </a:r>
            <a:r>
              <a:rPr sz="4200" spc="15" dirty="0">
                <a:latin typeface="Georgia"/>
                <a:cs typeface="Georgia"/>
              </a:rPr>
              <a:t> </a:t>
            </a:r>
            <a:r>
              <a:rPr sz="4200" spc="215" dirty="0">
                <a:latin typeface="Georgia"/>
                <a:cs typeface="Georgia"/>
              </a:rPr>
              <a:t>image</a:t>
            </a:r>
            <a:r>
              <a:rPr sz="4200" spc="15" dirty="0">
                <a:latin typeface="Georgia"/>
                <a:cs typeface="Georgia"/>
              </a:rPr>
              <a:t> </a:t>
            </a:r>
            <a:r>
              <a:rPr sz="4200" spc="270" dirty="0">
                <a:latin typeface="Georgia"/>
                <a:cs typeface="Georgia"/>
              </a:rPr>
              <a:t>back</a:t>
            </a:r>
            <a:endParaRPr sz="4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3917" y="3866603"/>
            <a:ext cx="5911850" cy="2181860"/>
          </a:xfrm>
          <a:prstGeom prst="rect">
            <a:avLst/>
          </a:prstGeom>
        </p:spPr>
        <p:txBody>
          <a:bodyPr vert="horz" wrap="square" lIns="0" tIns="330835" rIns="0" bIns="0" rtlCol="0">
            <a:spAutoFit/>
          </a:bodyPr>
          <a:lstStyle/>
          <a:p>
            <a:pPr marL="556895" indent="-544830">
              <a:lnSpc>
                <a:spcPct val="100000"/>
              </a:lnSpc>
              <a:spcBef>
                <a:spcPts val="2605"/>
              </a:spcBef>
              <a:buSzPct val="124000"/>
              <a:buChar char="•"/>
              <a:tabLst>
                <a:tab pos="556895" algn="l"/>
                <a:tab pos="557530" algn="l"/>
              </a:tabLst>
            </a:pPr>
            <a:r>
              <a:rPr sz="4250" spc="65" dirty="0">
                <a:solidFill>
                  <a:srgbClr val="FFFFFF"/>
                </a:solidFill>
                <a:latin typeface="Georgia"/>
                <a:cs typeface="Georgia"/>
              </a:rPr>
              <a:t>OpenAI</a:t>
            </a:r>
            <a:r>
              <a:rPr sz="425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280" dirty="0">
                <a:solidFill>
                  <a:srgbClr val="FFFFFF"/>
                </a:solidFill>
                <a:latin typeface="Georgia"/>
                <a:cs typeface="Georgia"/>
              </a:rPr>
              <a:t>with</a:t>
            </a:r>
            <a:r>
              <a:rPr sz="42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-30" dirty="0">
                <a:solidFill>
                  <a:srgbClr val="FFFFFF"/>
                </a:solidFill>
                <a:latin typeface="Georgia"/>
                <a:cs typeface="Georgia"/>
              </a:rPr>
              <a:t>DALL-E</a:t>
            </a:r>
            <a:endParaRPr sz="4250">
              <a:latin typeface="Georgia"/>
              <a:cs typeface="Georgia"/>
            </a:endParaRPr>
          </a:p>
          <a:p>
            <a:pPr marL="556895" indent="-544830">
              <a:lnSpc>
                <a:spcPct val="100000"/>
              </a:lnSpc>
              <a:spcBef>
                <a:spcPts val="4070"/>
              </a:spcBef>
              <a:buSzPct val="124000"/>
              <a:buChar char="•"/>
              <a:tabLst>
                <a:tab pos="556895" algn="l"/>
                <a:tab pos="557530" algn="l"/>
              </a:tabLst>
            </a:pPr>
            <a:r>
              <a:rPr sz="4250" spc="125" dirty="0">
                <a:solidFill>
                  <a:srgbClr val="FFFFFF"/>
                </a:solidFill>
                <a:latin typeface="Georgia"/>
                <a:cs typeface="Georgia"/>
              </a:rPr>
              <a:t>StabilityAI</a:t>
            </a:r>
            <a:endParaRPr sz="42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6902" y="5688901"/>
            <a:ext cx="15377794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50" spc="885" dirty="0"/>
              <a:t>Stuffing</a:t>
            </a:r>
            <a:r>
              <a:rPr sz="10550" spc="-360" dirty="0"/>
              <a:t> </a:t>
            </a:r>
            <a:r>
              <a:rPr sz="10550" spc="900" dirty="0"/>
              <a:t>the</a:t>
            </a:r>
            <a:r>
              <a:rPr sz="10550" spc="-360" dirty="0"/>
              <a:t> </a:t>
            </a:r>
            <a:r>
              <a:rPr sz="10550" spc="1155" dirty="0"/>
              <a:t>prompt</a:t>
            </a:r>
            <a:endParaRPr sz="1055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407159" y="851712"/>
            <a:ext cx="15289779" cy="1082534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7145" indent="3010535">
              <a:lnSpc>
                <a:spcPct val="112000"/>
              </a:lnSpc>
              <a:spcBef>
                <a:spcPts val="90"/>
              </a:spcBef>
            </a:pPr>
            <a:r>
              <a:rPr spc="490" dirty="0"/>
              <a:t>Rag </a:t>
            </a:r>
            <a:r>
              <a:rPr spc="1045" dirty="0"/>
              <a:t>(retrieval </a:t>
            </a:r>
            <a:r>
              <a:rPr spc="1050" dirty="0"/>
              <a:t> </a:t>
            </a:r>
            <a:r>
              <a:rPr spc="355" dirty="0"/>
              <a:t>Augmented</a:t>
            </a:r>
            <a:r>
              <a:rPr spc="-340" dirty="0"/>
              <a:t> </a:t>
            </a:r>
            <a:r>
              <a:rPr spc="475" dirty="0"/>
              <a:t>Generation)</a:t>
            </a:r>
            <a:endParaRPr spc="47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1797324"/>
            <a:ext cx="12628245" cy="828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250" spc="-245" dirty="0">
                <a:solidFill>
                  <a:srgbClr val="000000"/>
                </a:solidFill>
              </a:rPr>
              <a:t>AI</a:t>
            </a:r>
            <a:r>
              <a:rPr sz="5250" spc="-175" dirty="0">
                <a:solidFill>
                  <a:srgbClr val="000000"/>
                </a:solidFill>
              </a:rPr>
              <a:t> </a:t>
            </a:r>
            <a:r>
              <a:rPr sz="5250" spc="484" dirty="0">
                <a:solidFill>
                  <a:srgbClr val="000000"/>
                </a:solidFill>
              </a:rPr>
              <a:t>Application</a:t>
            </a:r>
            <a:r>
              <a:rPr sz="5250" spc="-170" dirty="0">
                <a:solidFill>
                  <a:srgbClr val="000000"/>
                </a:solidFill>
              </a:rPr>
              <a:t> </a:t>
            </a:r>
            <a:r>
              <a:rPr sz="5250" spc="570" dirty="0">
                <a:solidFill>
                  <a:srgbClr val="000000"/>
                </a:solidFill>
              </a:rPr>
              <a:t>Architecture</a:t>
            </a:r>
            <a:r>
              <a:rPr sz="5250" spc="-170" dirty="0">
                <a:solidFill>
                  <a:srgbClr val="000000"/>
                </a:solidFill>
              </a:rPr>
              <a:t> </a:t>
            </a:r>
            <a:r>
              <a:rPr sz="5250" spc="735" dirty="0">
                <a:solidFill>
                  <a:srgbClr val="000000"/>
                </a:solidFill>
              </a:rPr>
              <a:t>-</a:t>
            </a:r>
            <a:r>
              <a:rPr sz="5250" spc="-170" dirty="0">
                <a:solidFill>
                  <a:srgbClr val="000000"/>
                </a:solidFill>
              </a:rPr>
              <a:t> </a:t>
            </a:r>
            <a:r>
              <a:rPr sz="5250" spc="-180" dirty="0">
                <a:solidFill>
                  <a:srgbClr val="000000"/>
                </a:solidFill>
              </a:rPr>
              <a:t>RAG</a:t>
            </a:r>
            <a:endParaRPr sz="525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62043" y="4574691"/>
            <a:ext cx="15768785" cy="653430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729" y="1757166"/>
            <a:ext cx="5850255" cy="15417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435"/>
              </a:spcBef>
            </a:pPr>
            <a:r>
              <a:rPr sz="5250" spc="595" dirty="0"/>
              <a:t>Vector</a:t>
            </a:r>
            <a:r>
              <a:rPr sz="5250" spc="-180" dirty="0"/>
              <a:t> </a:t>
            </a:r>
            <a:r>
              <a:rPr sz="5250" spc="455" dirty="0"/>
              <a:t>Stores</a:t>
            </a:r>
            <a:endParaRPr sz="5250"/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200" spc="70" dirty="0">
                <a:latin typeface="Georgia"/>
                <a:cs typeface="Georgia"/>
              </a:rPr>
              <a:t>Not</a:t>
            </a:r>
            <a:r>
              <a:rPr sz="4200" spc="-5" dirty="0">
                <a:latin typeface="Georgia"/>
                <a:cs typeface="Georgia"/>
              </a:rPr>
              <a:t> </a:t>
            </a:r>
            <a:r>
              <a:rPr sz="4200" spc="140" dirty="0">
                <a:latin typeface="Georgia"/>
                <a:cs typeface="Georgia"/>
              </a:rPr>
              <a:t>just</a:t>
            </a:r>
            <a:r>
              <a:rPr sz="4200" dirty="0">
                <a:latin typeface="Georgia"/>
                <a:cs typeface="Georgia"/>
              </a:rPr>
              <a:t> </a:t>
            </a:r>
            <a:r>
              <a:rPr sz="4200" spc="155" dirty="0">
                <a:latin typeface="Georgia"/>
                <a:cs typeface="Georgia"/>
              </a:rPr>
              <a:t>for</a:t>
            </a:r>
            <a:r>
              <a:rPr sz="4200" dirty="0">
                <a:latin typeface="Georgia"/>
                <a:cs typeface="Georgia"/>
              </a:rPr>
              <a:t> </a:t>
            </a:r>
            <a:r>
              <a:rPr sz="4200" spc="204" dirty="0">
                <a:latin typeface="Georgia"/>
                <a:cs typeface="Georgia"/>
              </a:rPr>
              <a:t>text</a:t>
            </a:r>
            <a:r>
              <a:rPr sz="4200" dirty="0">
                <a:latin typeface="Georgia"/>
                <a:cs typeface="Georgia"/>
              </a:rPr>
              <a:t> </a:t>
            </a:r>
            <a:r>
              <a:rPr sz="4200" spc="220" dirty="0">
                <a:latin typeface="Georgia"/>
                <a:cs typeface="Georgia"/>
              </a:rPr>
              <a:t>search</a:t>
            </a:r>
            <a:endParaRPr sz="4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3917" y="3955820"/>
            <a:ext cx="4396740" cy="7273925"/>
          </a:xfrm>
          <a:prstGeom prst="rect">
            <a:avLst/>
          </a:prstGeom>
        </p:spPr>
        <p:txBody>
          <a:bodyPr vert="horz" wrap="square" lIns="0" tIns="23495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850"/>
              </a:spcBef>
              <a:buSzPct val="123000"/>
              <a:buChar char="•"/>
              <a:tabLst>
                <a:tab pos="393700" algn="l"/>
                <a:tab pos="394335" algn="l"/>
              </a:tabLst>
            </a:pPr>
            <a:r>
              <a:rPr sz="3000" spc="120" dirty="0">
                <a:solidFill>
                  <a:srgbClr val="FFFFFF"/>
                </a:solidFill>
                <a:latin typeface="Georgia"/>
                <a:cs typeface="Georgia"/>
              </a:rPr>
              <a:t>Azure</a:t>
            </a:r>
            <a:r>
              <a:rPr sz="30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Georgia"/>
                <a:cs typeface="Georgia"/>
              </a:rPr>
              <a:t>Vector</a:t>
            </a:r>
            <a:r>
              <a:rPr sz="30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Georgia"/>
                <a:cs typeface="Georgia"/>
              </a:rPr>
              <a:t>Search</a:t>
            </a:r>
            <a:endParaRPr sz="3000">
              <a:latin typeface="Georgia"/>
              <a:cs typeface="Georgia"/>
            </a:endParaRPr>
          </a:p>
          <a:p>
            <a:pPr marL="393700" indent="-381635">
              <a:lnSpc>
                <a:spcPct val="100000"/>
              </a:lnSpc>
              <a:spcBef>
                <a:spcPts val="2850"/>
              </a:spcBef>
              <a:buSzPct val="123000"/>
              <a:buChar char="•"/>
              <a:tabLst>
                <a:tab pos="393700" algn="l"/>
                <a:tab pos="394335" algn="l"/>
              </a:tabLst>
            </a:pPr>
            <a:r>
              <a:rPr sz="3000" spc="70" dirty="0">
                <a:solidFill>
                  <a:srgbClr val="FFFFFF"/>
                </a:solidFill>
                <a:latin typeface="Georgia"/>
                <a:cs typeface="Georgia"/>
              </a:rPr>
              <a:t>ChromaVectorStore</a:t>
            </a:r>
            <a:endParaRPr sz="3000">
              <a:latin typeface="Georgia"/>
              <a:cs typeface="Georgia"/>
            </a:endParaRPr>
          </a:p>
          <a:p>
            <a:pPr marL="393700" indent="-381635">
              <a:lnSpc>
                <a:spcPct val="100000"/>
              </a:lnSpc>
              <a:spcBef>
                <a:spcPts val="2845"/>
              </a:spcBef>
              <a:buSzPct val="123000"/>
              <a:buChar char="•"/>
              <a:tabLst>
                <a:tab pos="393700" algn="l"/>
                <a:tab pos="394335" algn="l"/>
              </a:tabLst>
            </a:pPr>
            <a:r>
              <a:rPr sz="3000" spc="85" dirty="0">
                <a:solidFill>
                  <a:srgbClr val="FFFFFF"/>
                </a:solidFill>
                <a:latin typeface="Georgia"/>
                <a:cs typeface="Georgia"/>
              </a:rPr>
              <a:t>MilvusVectorStore</a:t>
            </a:r>
            <a:endParaRPr sz="3000">
              <a:latin typeface="Georgia"/>
              <a:cs typeface="Georgia"/>
            </a:endParaRPr>
          </a:p>
          <a:p>
            <a:pPr marL="393700" indent="-381635">
              <a:lnSpc>
                <a:spcPct val="100000"/>
              </a:lnSpc>
              <a:spcBef>
                <a:spcPts val="2850"/>
              </a:spcBef>
              <a:buSzPct val="123000"/>
              <a:buChar char="•"/>
              <a:tabLst>
                <a:tab pos="393700" algn="l"/>
                <a:tab pos="394335" algn="l"/>
              </a:tabLst>
            </a:pPr>
            <a:r>
              <a:rPr sz="3000" spc="65" dirty="0">
                <a:solidFill>
                  <a:srgbClr val="FFFFFF"/>
                </a:solidFill>
                <a:latin typeface="Georgia"/>
                <a:cs typeface="Georgia"/>
              </a:rPr>
              <a:t>Neo4JVectorStore</a:t>
            </a:r>
            <a:endParaRPr sz="3000">
              <a:latin typeface="Georgia"/>
              <a:cs typeface="Georgia"/>
            </a:endParaRPr>
          </a:p>
          <a:p>
            <a:pPr marL="393700" indent="-381635">
              <a:lnSpc>
                <a:spcPct val="100000"/>
              </a:lnSpc>
              <a:spcBef>
                <a:spcPts val="2845"/>
              </a:spcBef>
              <a:buSzPct val="123000"/>
              <a:buChar char="•"/>
              <a:tabLst>
                <a:tab pos="393700" algn="l"/>
                <a:tab pos="394335" algn="l"/>
              </a:tabLst>
            </a:pPr>
            <a:r>
              <a:rPr sz="3000" spc="65" dirty="0">
                <a:solidFill>
                  <a:srgbClr val="FFFFFF"/>
                </a:solidFill>
                <a:latin typeface="Georgia"/>
                <a:cs typeface="Georgia"/>
              </a:rPr>
              <a:t>PgVectorStore</a:t>
            </a:r>
            <a:endParaRPr sz="3000">
              <a:latin typeface="Georgia"/>
              <a:cs typeface="Georgia"/>
            </a:endParaRPr>
          </a:p>
          <a:p>
            <a:pPr marL="393700" indent="-381635">
              <a:lnSpc>
                <a:spcPct val="100000"/>
              </a:lnSpc>
              <a:spcBef>
                <a:spcPts val="2850"/>
              </a:spcBef>
              <a:buSzPct val="123000"/>
              <a:buChar char="•"/>
              <a:tabLst>
                <a:tab pos="393700" algn="l"/>
                <a:tab pos="394335" algn="l"/>
              </a:tabLst>
            </a:pPr>
            <a:r>
              <a:rPr sz="3000" spc="45" dirty="0">
                <a:solidFill>
                  <a:srgbClr val="FFFFFF"/>
                </a:solidFill>
                <a:latin typeface="Georgia"/>
                <a:cs typeface="Georgia"/>
              </a:rPr>
              <a:t>QdrantVectorStore</a:t>
            </a:r>
            <a:endParaRPr sz="3000">
              <a:latin typeface="Georgia"/>
              <a:cs typeface="Georgia"/>
            </a:endParaRPr>
          </a:p>
          <a:p>
            <a:pPr marL="393700" indent="-381635">
              <a:lnSpc>
                <a:spcPct val="100000"/>
              </a:lnSpc>
              <a:spcBef>
                <a:spcPts val="2845"/>
              </a:spcBef>
              <a:buSzPct val="123000"/>
              <a:buChar char="•"/>
              <a:tabLst>
                <a:tab pos="393700" algn="l"/>
                <a:tab pos="394335" algn="l"/>
              </a:tabLst>
            </a:pPr>
            <a:r>
              <a:rPr sz="3000" spc="65" dirty="0">
                <a:solidFill>
                  <a:srgbClr val="FFFFFF"/>
                </a:solidFill>
                <a:latin typeface="Georgia"/>
                <a:cs typeface="Georgia"/>
              </a:rPr>
              <a:t>RedisVectorStore</a:t>
            </a:r>
            <a:endParaRPr sz="3000">
              <a:latin typeface="Georgia"/>
              <a:cs typeface="Georgia"/>
            </a:endParaRPr>
          </a:p>
          <a:p>
            <a:pPr marL="393700" indent="-381635">
              <a:lnSpc>
                <a:spcPct val="100000"/>
              </a:lnSpc>
              <a:spcBef>
                <a:spcPts val="2850"/>
              </a:spcBef>
              <a:buSzPct val="123000"/>
              <a:buChar char="•"/>
              <a:tabLst>
                <a:tab pos="393700" algn="l"/>
                <a:tab pos="394335" algn="l"/>
              </a:tabLst>
            </a:pPr>
            <a:r>
              <a:rPr sz="3000" spc="95" dirty="0">
                <a:solidFill>
                  <a:srgbClr val="FFFFFF"/>
                </a:solidFill>
                <a:latin typeface="Georgia"/>
                <a:cs typeface="Georgia"/>
              </a:rPr>
              <a:t>WeaviateVecvtorStore</a:t>
            </a:r>
            <a:endParaRPr sz="3000">
              <a:latin typeface="Georgia"/>
              <a:cs typeface="Georgia"/>
            </a:endParaRPr>
          </a:p>
          <a:p>
            <a:pPr marL="393700" indent="-381635">
              <a:lnSpc>
                <a:spcPct val="100000"/>
              </a:lnSpc>
              <a:spcBef>
                <a:spcPts val="2845"/>
              </a:spcBef>
              <a:buSzPct val="123000"/>
              <a:buChar char="•"/>
              <a:tabLst>
                <a:tab pos="393700" algn="l"/>
                <a:tab pos="394335" algn="l"/>
              </a:tabLst>
            </a:pPr>
            <a:r>
              <a:rPr sz="3000" spc="70" dirty="0">
                <a:solidFill>
                  <a:srgbClr val="FFFFFF"/>
                </a:solidFill>
                <a:latin typeface="Georgia"/>
                <a:cs typeface="Georgia"/>
              </a:rPr>
              <a:t>SimpleVectorStore</a:t>
            </a:r>
            <a:endParaRPr sz="3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5022" y="5688901"/>
            <a:ext cx="1224153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50" spc="725" dirty="0"/>
              <a:t>Function</a:t>
            </a:r>
            <a:r>
              <a:rPr sz="10550" spc="-380" dirty="0"/>
              <a:t> </a:t>
            </a:r>
            <a:r>
              <a:rPr sz="10550" spc="1140" dirty="0"/>
              <a:t>calling</a:t>
            </a:r>
            <a:endParaRPr sz="1055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917" y="4180220"/>
            <a:ext cx="17687925" cy="56883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56895" indent="-544830">
              <a:lnSpc>
                <a:spcPts val="5075"/>
              </a:lnSpc>
              <a:spcBef>
                <a:spcPts val="135"/>
              </a:spcBef>
              <a:buSzPct val="124000"/>
              <a:buChar char="•"/>
              <a:tabLst>
                <a:tab pos="556895" algn="l"/>
                <a:tab pos="557530" algn="l"/>
              </a:tabLst>
            </a:pPr>
            <a:r>
              <a:rPr sz="4250" spc="120" dirty="0">
                <a:solidFill>
                  <a:srgbClr val="FFFFFF"/>
                </a:solidFill>
                <a:latin typeface="Georgia"/>
                <a:cs typeface="Georgia"/>
              </a:rPr>
              <a:t>You</a:t>
            </a:r>
            <a:r>
              <a:rPr sz="425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285" dirty="0">
                <a:solidFill>
                  <a:srgbClr val="FFFFFF"/>
                </a:solidFill>
                <a:latin typeface="Georgia"/>
                <a:cs typeface="Georgia"/>
              </a:rPr>
              <a:t>can</a:t>
            </a:r>
            <a:r>
              <a:rPr sz="425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140" dirty="0">
                <a:solidFill>
                  <a:srgbClr val="FFFFFF"/>
                </a:solidFill>
                <a:latin typeface="Georgia"/>
                <a:cs typeface="Georgia"/>
              </a:rPr>
              <a:t>register</a:t>
            </a:r>
            <a:r>
              <a:rPr sz="425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204" dirty="0">
                <a:solidFill>
                  <a:srgbClr val="FFFFFF"/>
                </a:solidFill>
                <a:latin typeface="Georgia"/>
                <a:cs typeface="Georgia"/>
              </a:rPr>
              <a:t>custom</a:t>
            </a:r>
            <a:r>
              <a:rPr sz="425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260" dirty="0">
                <a:solidFill>
                  <a:srgbClr val="FFFFFF"/>
                </a:solidFill>
                <a:latin typeface="Georgia"/>
                <a:cs typeface="Georgia"/>
              </a:rPr>
              <a:t>Java</a:t>
            </a:r>
            <a:r>
              <a:rPr sz="425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190" dirty="0">
                <a:solidFill>
                  <a:srgbClr val="FFFFFF"/>
                </a:solidFill>
                <a:latin typeface="Georgia"/>
                <a:cs typeface="Georgia"/>
              </a:rPr>
              <a:t>functions</a:t>
            </a:r>
            <a:r>
              <a:rPr sz="425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280" dirty="0">
                <a:solidFill>
                  <a:srgbClr val="FFFFFF"/>
                </a:solidFill>
                <a:latin typeface="Georgia"/>
                <a:cs typeface="Georgia"/>
              </a:rPr>
              <a:t>with</a:t>
            </a:r>
            <a:endParaRPr sz="4250">
              <a:latin typeface="Georgia"/>
              <a:cs typeface="Georgia"/>
            </a:endParaRPr>
          </a:p>
          <a:p>
            <a:pPr marL="556895" marR="5080">
              <a:lnSpc>
                <a:spcPts val="5050"/>
              </a:lnSpc>
              <a:spcBef>
                <a:spcPts val="185"/>
              </a:spcBef>
            </a:pPr>
            <a:r>
              <a:rPr sz="4250" spc="150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4250" spc="135" dirty="0">
                <a:solidFill>
                  <a:srgbClr val="FFFFFF"/>
                </a:solidFill>
                <a:latin typeface="Georgia"/>
                <a:cs typeface="Georgia"/>
              </a:rPr>
              <a:t>OpenAiChatClient </a:t>
            </a:r>
            <a:r>
              <a:rPr sz="4250" spc="200" dirty="0">
                <a:solidFill>
                  <a:srgbClr val="FFFFFF"/>
                </a:solidFill>
                <a:latin typeface="Georgia"/>
                <a:cs typeface="Georgia"/>
              </a:rPr>
              <a:t>and </a:t>
            </a:r>
            <a:r>
              <a:rPr sz="4250" spc="245" dirty="0">
                <a:solidFill>
                  <a:srgbClr val="FFFFFF"/>
                </a:solidFill>
                <a:latin typeface="Georgia"/>
                <a:cs typeface="Georgia"/>
              </a:rPr>
              <a:t>have </a:t>
            </a:r>
            <a:r>
              <a:rPr sz="4250" spc="150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4250" spc="65" dirty="0">
                <a:solidFill>
                  <a:srgbClr val="FFFFFF"/>
                </a:solidFill>
                <a:latin typeface="Georgia"/>
                <a:cs typeface="Georgia"/>
              </a:rPr>
              <a:t>OpenAI </a:t>
            </a:r>
            <a:r>
              <a:rPr sz="4250" spc="175" dirty="0">
                <a:solidFill>
                  <a:srgbClr val="FFFFFF"/>
                </a:solidFill>
                <a:latin typeface="Georgia"/>
                <a:cs typeface="Georgia"/>
              </a:rPr>
              <a:t>model </a:t>
            </a:r>
            <a:r>
              <a:rPr sz="4250" spc="160" dirty="0">
                <a:solidFill>
                  <a:srgbClr val="FFFFFF"/>
                </a:solidFill>
                <a:latin typeface="Georgia"/>
                <a:cs typeface="Georgia"/>
              </a:rPr>
              <a:t>intelligently </a:t>
            </a:r>
            <a:r>
              <a:rPr sz="4250" spc="16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195" dirty="0">
                <a:solidFill>
                  <a:srgbClr val="FFFFFF"/>
                </a:solidFill>
                <a:latin typeface="Georgia"/>
                <a:cs typeface="Georgia"/>
              </a:rPr>
              <a:t>choose</a:t>
            </a:r>
            <a:r>
              <a:rPr sz="425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3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4250" spc="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95" dirty="0">
                <a:solidFill>
                  <a:srgbClr val="FFFFFF"/>
                </a:solidFill>
                <a:latin typeface="Georgia"/>
                <a:cs typeface="Georgia"/>
              </a:rPr>
              <a:t>output</a:t>
            </a:r>
            <a:r>
              <a:rPr sz="4250" spc="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225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4250" spc="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30" dirty="0">
                <a:solidFill>
                  <a:srgbClr val="FFFFFF"/>
                </a:solidFill>
                <a:latin typeface="Georgia"/>
                <a:cs typeface="Georgia"/>
              </a:rPr>
              <a:t>JSON</a:t>
            </a:r>
            <a:r>
              <a:rPr sz="4250" spc="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85" dirty="0">
                <a:solidFill>
                  <a:srgbClr val="FFFFFF"/>
                </a:solidFill>
                <a:latin typeface="Georgia"/>
                <a:cs typeface="Georgia"/>
              </a:rPr>
              <a:t>object</a:t>
            </a:r>
            <a:r>
              <a:rPr sz="4250" spc="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195" dirty="0">
                <a:solidFill>
                  <a:srgbClr val="FFFFFF"/>
                </a:solidFill>
                <a:latin typeface="Georgia"/>
                <a:cs typeface="Georgia"/>
              </a:rPr>
              <a:t>containing</a:t>
            </a:r>
            <a:r>
              <a:rPr sz="4250" spc="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190" dirty="0">
                <a:solidFill>
                  <a:srgbClr val="FFFFFF"/>
                </a:solidFill>
                <a:latin typeface="Georgia"/>
                <a:cs typeface="Georgia"/>
              </a:rPr>
              <a:t>arguments</a:t>
            </a:r>
            <a:r>
              <a:rPr sz="4250" spc="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3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4250" spc="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215" dirty="0">
                <a:solidFill>
                  <a:srgbClr val="FFFFFF"/>
                </a:solidFill>
                <a:latin typeface="Georgia"/>
                <a:cs typeface="Georgia"/>
              </a:rPr>
              <a:t>call</a:t>
            </a:r>
            <a:r>
              <a:rPr sz="4250" spc="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160" dirty="0">
                <a:solidFill>
                  <a:srgbClr val="FFFFFF"/>
                </a:solidFill>
                <a:latin typeface="Georgia"/>
                <a:cs typeface="Georgia"/>
              </a:rPr>
              <a:t>one</a:t>
            </a:r>
            <a:r>
              <a:rPr sz="4250" spc="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50" dirty="0">
                <a:solidFill>
                  <a:srgbClr val="FFFFFF"/>
                </a:solidFill>
                <a:latin typeface="Georgia"/>
                <a:cs typeface="Georgia"/>
              </a:rPr>
              <a:t>or </a:t>
            </a:r>
            <a:r>
              <a:rPr sz="4250" spc="-10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260" dirty="0">
                <a:solidFill>
                  <a:srgbClr val="FFFFFF"/>
                </a:solidFill>
                <a:latin typeface="Georgia"/>
                <a:cs typeface="Georgia"/>
              </a:rPr>
              <a:t>many</a:t>
            </a:r>
            <a:r>
              <a:rPr sz="425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95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425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150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425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145" dirty="0">
                <a:solidFill>
                  <a:srgbClr val="FFFFFF"/>
                </a:solidFill>
                <a:latin typeface="Georgia"/>
                <a:cs typeface="Georgia"/>
              </a:rPr>
              <a:t>registered</a:t>
            </a:r>
            <a:r>
              <a:rPr sz="425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155" dirty="0">
                <a:solidFill>
                  <a:srgbClr val="FFFFFF"/>
                </a:solidFill>
                <a:latin typeface="Georgia"/>
                <a:cs typeface="Georgia"/>
              </a:rPr>
              <a:t>functions.</a:t>
            </a:r>
            <a:endParaRPr sz="4250">
              <a:latin typeface="Georgia"/>
              <a:cs typeface="Georgia"/>
            </a:endParaRPr>
          </a:p>
          <a:p>
            <a:pPr marL="556895" marR="45085" indent="-544830">
              <a:lnSpc>
                <a:spcPts val="5050"/>
              </a:lnSpc>
              <a:spcBef>
                <a:spcPts val="4045"/>
              </a:spcBef>
              <a:buSzPct val="124000"/>
              <a:buChar char="•"/>
              <a:tabLst>
                <a:tab pos="556895" algn="l"/>
                <a:tab pos="557530" algn="l"/>
              </a:tabLst>
            </a:pPr>
            <a:r>
              <a:rPr sz="4250" spc="235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4250" spc="65" dirty="0">
                <a:solidFill>
                  <a:srgbClr val="FFFFFF"/>
                </a:solidFill>
                <a:latin typeface="Georgia"/>
                <a:cs typeface="Georgia"/>
              </a:rPr>
              <a:t>OpenAI </a:t>
            </a:r>
            <a:r>
              <a:rPr sz="4250" spc="80" dirty="0">
                <a:solidFill>
                  <a:srgbClr val="FFFFFF"/>
                </a:solidFill>
                <a:latin typeface="Georgia"/>
                <a:cs typeface="Georgia"/>
              </a:rPr>
              <a:t>API </a:t>
            </a:r>
            <a:r>
              <a:rPr sz="4250" spc="175" dirty="0">
                <a:solidFill>
                  <a:srgbClr val="FFFFFF"/>
                </a:solidFill>
                <a:latin typeface="Georgia"/>
                <a:cs typeface="Georgia"/>
              </a:rPr>
              <a:t>does </a:t>
            </a:r>
            <a:r>
              <a:rPr sz="4250" spc="125" dirty="0">
                <a:solidFill>
                  <a:srgbClr val="FFFFFF"/>
                </a:solidFill>
                <a:latin typeface="Georgia"/>
                <a:cs typeface="Georgia"/>
              </a:rPr>
              <a:t>not </a:t>
            </a:r>
            <a:r>
              <a:rPr sz="4250" spc="215" dirty="0">
                <a:solidFill>
                  <a:srgbClr val="FFFFFF"/>
                </a:solidFill>
                <a:latin typeface="Georgia"/>
                <a:cs typeface="Georgia"/>
              </a:rPr>
              <a:t>call </a:t>
            </a:r>
            <a:r>
              <a:rPr sz="4250" spc="150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4250" spc="175" dirty="0">
                <a:solidFill>
                  <a:srgbClr val="FFFFFF"/>
                </a:solidFill>
                <a:latin typeface="Georgia"/>
                <a:cs typeface="Georgia"/>
              </a:rPr>
              <a:t>function </a:t>
            </a:r>
            <a:r>
              <a:rPr sz="4250" spc="100" dirty="0">
                <a:solidFill>
                  <a:srgbClr val="FFFFFF"/>
                </a:solidFill>
                <a:latin typeface="Georgia"/>
                <a:cs typeface="Georgia"/>
              </a:rPr>
              <a:t>directly; </a:t>
            </a:r>
            <a:r>
              <a:rPr sz="4250" spc="114" dirty="0">
                <a:solidFill>
                  <a:srgbClr val="FFFFFF"/>
                </a:solidFill>
                <a:latin typeface="Georgia"/>
                <a:cs typeface="Georgia"/>
              </a:rPr>
              <a:t>instead, </a:t>
            </a:r>
            <a:r>
              <a:rPr sz="4250" spc="150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4250" spc="15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175" dirty="0">
                <a:solidFill>
                  <a:srgbClr val="FFFFFF"/>
                </a:solidFill>
                <a:latin typeface="Georgia"/>
                <a:cs typeface="Georgia"/>
              </a:rPr>
              <a:t>model</a:t>
            </a:r>
            <a:r>
              <a:rPr sz="425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175" dirty="0">
                <a:solidFill>
                  <a:srgbClr val="FFFFFF"/>
                </a:solidFill>
                <a:latin typeface="Georgia"/>
                <a:cs typeface="Georgia"/>
              </a:rPr>
              <a:t>generates</a:t>
            </a:r>
            <a:r>
              <a:rPr sz="4250" spc="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30" dirty="0">
                <a:solidFill>
                  <a:srgbClr val="FFFFFF"/>
                </a:solidFill>
                <a:latin typeface="Georgia"/>
                <a:cs typeface="Georgia"/>
              </a:rPr>
              <a:t>JSON</a:t>
            </a:r>
            <a:r>
              <a:rPr sz="4250" spc="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150" dirty="0">
                <a:solidFill>
                  <a:srgbClr val="FFFFFF"/>
                </a:solidFill>
                <a:latin typeface="Georgia"/>
                <a:cs typeface="Georgia"/>
              </a:rPr>
              <a:t>that</a:t>
            </a:r>
            <a:r>
              <a:rPr sz="4250" spc="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185" dirty="0">
                <a:solidFill>
                  <a:srgbClr val="FFFFFF"/>
                </a:solidFill>
                <a:latin typeface="Georgia"/>
                <a:cs typeface="Georgia"/>
              </a:rPr>
              <a:t>you</a:t>
            </a:r>
            <a:r>
              <a:rPr sz="4250" spc="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285" dirty="0">
                <a:solidFill>
                  <a:srgbClr val="FFFFFF"/>
                </a:solidFill>
                <a:latin typeface="Georgia"/>
                <a:cs typeface="Georgia"/>
              </a:rPr>
              <a:t>can</a:t>
            </a:r>
            <a:r>
              <a:rPr sz="425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204" dirty="0">
                <a:solidFill>
                  <a:srgbClr val="FFFFFF"/>
                </a:solidFill>
                <a:latin typeface="Georgia"/>
                <a:cs typeface="Georgia"/>
              </a:rPr>
              <a:t>use</a:t>
            </a:r>
            <a:r>
              <a:rPr sz="4250" spc="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3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4250" spc="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215" dirty="0">
                <a:solidFill>
                  <a:srgbClr val="FFFFFF"/>
                </a:solidFill>
                <a:latin typeface="Georgia"/>
                <a:cs typeface="Georgia"/>
              </a:rPr>
              <a:t>call</a:t>
            </a:r>
            <a:r>
              <a:rPr sz="4250" spc="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150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4250" spc="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175" dirty="0">
                <a:solidFill>
                  <a:srgbClr val="FFFFFF"/>
                </a:solidFill>
                <a:latin typeface="Georgia"/>
                <a:cs typeface="Georgia"/>
              </a:rPr>
              <a:t>function</a:t>
            </a:r>
            <a:r>
              <a:rPr sz="425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210" dirty="0">
                <a:solidFill>
                  <a:srgbClr val="FFFFFF"/>
                </a:solidFill>
                <a:latin typeface="Georgia"/>
                <a:cs typeface="Georgia"/>
              </a:rPr>
              <a:t>in</a:t>
            </a:r>
            <a:r>
              <a:rPr sz="4250" spc="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150" dirty="0">
                <a:solidFill>
                  <a:srgbClr val="FFFFFF"/>
                </a:solidFill>
                <a:latin typeface="Georgia"/>
                <a:cs typeface="Georgia"/>
              </a:rPr>
              <a:t>your </a:t>
            </a:r>
            <a:r>
              <a:rPr sz="4250" spc="-10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185" dirty="0">
                <a:solidFill>
                  <a:srgbClr val="FFFFFF"/>
                </a:solidFill>
                <a:latin typeface="Georgia"/>
                <a:cs typeface="Georgia"/>
              </a:rPr>
              <a:t>code </a:t>
            </a:r>
            <a:r>
              <a:rPr sz="4250" spc="200" dirty="0">
                <a:solidFill>
                  <a:srgbClr val="FFFFFF"/>
                </a:solidFill>
                <a:latin typeface="Georgia"/>
                <a:cs typeface="Georgia"/>
              </a:rPr>
              <a:t>and </a:t>
            </a:r>
            <a:r>
              <a:rPr sz="4250" spc="120" dirty="0">
                <a:solidFill>
                  <a:srgbClr val="FFFFFF"/>
                </a:solidFill>
                <a:latin typeface="Georgia"/>
                <a:cs typeface="Georgia"/>
              </a:rPr>
              <a:t>return </a:t>
            </a:r>
            <a:r>
              <a:rPr sz="4250" spc="150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4250" spc="135" dirty="0">
                <a:solidFill>
                  <a:srgbClr val="FFFFFF"/>
                </a:solidFill>
                <a:latin typeface="Georgia"/>
                <a:cs typeface="Georgia"/>
              </a:rPr>
              <a:t>result </a:t>
            </a:r>
            <a:r>
              <a:rPr sz="4250" spc="240" dirty="0">
                <a:solidFill>
                  <a:srgbClr val="FFFFFF"/>
                </a:solidFill>
                <a:latin typeface="Georgia"/>
                <a:cs typeface="Georgia"/>
              </a:rPr>
              <a:t>back </a:t>
            </a:r>
            <a:r>
              <a:rPr sz="4250" spc="35" dirty="0">
                <a:solidFill>
                  <a:srgbClr val="FFFFFF"/>
                </a:solidFill>
                <a:latin typeface="Georgia"/>
                <a:cs typeface="Georgia"/>
              </a:rPr>
              <a:t>to </a:t>
            </a:r>
            <a:r>
              <a:rPr sz="4250" spc="150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4250" spc="175" dirty="0">
                <a:solidFill>
                  <a:srgbClr val="FFFFFF"/>
                </a:solidFill>
                <a:latin typeface="Georgia"/>
                <a:cs typeface="Georgia"/>
              </a:rPr>
              <a:t>model </a:t>
            </a:r>
            <a:r>
              <a:rPr sz="4250" spc="35" dirty="0">
                <a:solidFill>
                  <a:srgbClr val="FFFFFF"/>
                </a:solidFill>
                <a:latin typeface="Georgia"/>
                <a:cs typeface="Georgia"/>
              </a:rPr>
              <a:t>to </a:t>
            </a:r>
            <a:r>
              <a:rPr sz="4250" spc="160" dirty="0">
                <a:solidFill>
                  <a:srgbClr val="FFFFFF"/>
                </a:solidFill>
                <a:latin typeface="Georgia"/>
                <a:cs typeface="Georgia"/>
              </a:rPr>
              <a:t>complete </a:t>
            </a:r>
            <a:r>
              <a:rPr sz="4250" spc="150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4250" spc="15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150" dirty="0">
                <a:solidFill>
                  <a:srgbClr val="FFFFFF"/>
                </a:solidFill>
                <a:latin typeface="Georgia"/>
                <a:cs typeface="Georgia"/>
              </a:rPr>
              <a:t>conversation.</a:t>
            </a:r>
            <a:endParaRPr sz="425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9729" y="1757166"/>
            <a:ext cx="7708265" cy="15417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435"/>
              </a:spcBef>
            </a:pPr>
            <a:r>
              <a:rPr sz="5250" spc="370" dirty="0"/>
              <a:t>Function</a:t>
            </a:r>
            <a:r>
              <a:rPr sz="5250" spc="-190" dirty="0"/>
              <a:t> </a:t>
            </a:r>
            <a:r>
              <a:rPr sz="5250" spc="440" dirty="0"/>
              <a:t>Calling</a:t>
            </a:r>
            <a:endParaRPr sz="5250"/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200" spc="160" dirty="0">
                <a:latin typeface="Georgia"/>
                <a:cs typeface="Georgia"/>
              </a:rPr>
              <a:t>Registering</a:t>
            </a:r>
            <a:r>
              <a:rPr sz="4200" spc="5" dirty="0">
                <a:latin typeface="Georgia"/>
                <a:cs typeface="Georgia"/>
              </a:rPr>
              <a:t> </a:t>
            </a:r>
            <a:r>
              <a:rPr sz="4200" spc="140" dirty="0">
                <a:latin typeface="Georgia"/>
                <a:cs typeface="Georgia"/>
              </a:rPr>
              <a:t>Custom</a:t>
            </a:r>
            <a:r>
              <a:rPr sz="4200" spc="5" dirty="0">
                <a:latin typeface="Georgia"/>
                <a:cs typeface="Georgia"/>
              </a:rPr>
              <a:t> </a:t>
            </a:r>
            <a:r>
              <a:rPr sz="4200" spc="175" dirty="0">
                <a:latin typeface="Georgia"/>
                <a:cs typeface="Georgia"/>
              </a:rPr>
              <a:t>Functions</a:t>
            </a:r>
            <a:endParaRPr sz="4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18508" y="565162"/>
            <a:ext cx="14438342" cy="1148743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0104099" cy="125650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9691" y="5821812"/>
            <a:ext cx="16847654" cy="134027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47897" y="5688901"/>
            <a:ext cx="1679575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50" spc="-434" dirty="0"/>
              <a:t>DEMO</a:t>
            </a:r>
            <a:r>
              <a:rPr sz="10550" spc="-345" dirty="0"/>
              <a:t> </a:t>
            </a:r>
            <a:r>
              <a:rPr sz="10550" spc="1455" dirty="0"/>
              <a:t>-</a:t>
            </a:r>
            <a:r>
              <a:rPr sz="10550" spc="-340" dirty="0"/>
              <a:t> </a:t>
            </a:r>
            <a:r>
              <a:rPr sz="10550" spc="1130" dirty="0"/>
              <a:t>your</a:t>
            </a:r>
            <a:r>
              <a:rPr sz="10550" spc="-345" dirty="0"/>
              <a:t> </a:t>
            </a:r>
            <a:r>
              <a:rPr sz="10550" spc="910" dirty="0"/>
              <a:t>own</a:t>
            </a:r>
            <a:r>
              <a:rPr sz="10550" spc="-340" dirty="0"/>
              <a:t> </a:t>
            </a:r>
            <a:r>
              <a:rPr sz="10550" spc="1405" dirty="0"/>
              <a:t>data</a:t>
            </a:r>
            <a:endParaRPr sz="1055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7142" y="5688901"/>
            <a:ext cx="987742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50" spc="830" dirty="0"/>
              <a:t>Chat</a:t>
            </a:r>
            <a:r>
              <a:rPr sz="10550" spc="-385" dirty="0"/>
              <a:t> </a:t>
            </a:r>
            <a:r>
              <a:rPr sz="10550" spc="365" dirty="0"/>
              <a:t>memory</a:t>
            </a:r>
            <a:endParaRPr sz="105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729" y="1757166"/>
            <a:ext cx="9698990" cy="15417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435"/>
              </a:spcBef>
            </a:pPr>
            <a:r>
              <a:rPr sz="5250" spc="555" dirty="0"/>
              <a:t>Transcription</a:t>
            </a:r>
            <a:endParaRPr sz="5250"/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200" spc="125" dirty="0">
                <a:latin typeface="Georgia"/>
                <a:cs typeface="Georgia"/>
              </a:rPr>
              <a:t>Give</a:t>
            </a:r>
            <a:r>
              <a:rPr sz="4200" spc="10" dirty="0">
                <a:latin typeface="Georgia"/>
                <a:cs typeface="Georgia"/>
              </a:rPr>
              <a:t> </a:t>
            </a:r>
            <a:r>
              <a:rPr sz="4200" spc="90" dirty="0">
                <a:latin typeface="Georgia"/>
                <a:cs typeface="Georgia"/>
              </a:rPr>
              <a:t>it</a:t>
            </a:r>
            <a:r>
              <a:rPr sz="4200" spc="15" dirty="0">
                <a:latin typeface="Georgia"/>
                <a:cs typeface="Georgia"/>
              </a:rPr>
              <a:t> </a:t>
            </a:r>
            <a:r>
              <a:rPr sz="4200" spc="195" dirty="0">
                <a:latin typeface="Georgia"/>
                <a:cs typeface="Georgia"/>
              </a:rPr>
              <a:t>some</a:t>
            </a:r>
            <a:r>
              <a:rPr sz="4200" spc="15" dirty="0">
                <a:latin typeface="Georgia"/>
                <a:cs typeface="Georgia"/>
              </a:rPr>
              <a:t> </a:t>
            </a:r>
            <a:r>
              <a:rPr sz="4200" spc="95" dirty="0">
                <a:latin typeface="Georgia"/>
                <a:cs typeface="Georgia"/>
              </a:rPr>
              <a:t>audio,</a:t>
            </a:r>
            <a:r>
              <a:rPr sz="4200" spc="15" dirty="0">
                <a:latin typeface="Georgia"/>
                <a:cs typeface="Georgia"/>
              </a:rPr>
              <a:t> </a:t>
            </a:r>
            <a:r>
              <a:rPr sz="4200" spc="175" dirty="0">
                <a:latin typeface="Georgia"/>
                <a:cs typeface="Georgia"/>
              </a:rPr>
              <a:t>get</a:t>
            </a:r>
            <a:r>
              <a:rPr sz="4200" spc="15" dirty="0">
                <a:latin typeface="Georgia"/>
                <a:cs typeface="Georgia"/>
              </a:rPr>
              <a:t> </a:t>
            </a:r>
            <a:r>
              <a:rPr sz="4200" spc="195" dirty="0">
                <a:latin typeface="Georgia"/>
                <a:cs typeface="Georgia"/>
              </a:rPr>
              <a:t>some</a:t>
            </a:r>
            <a:r>
              <a:rPr sz="4200" spc="10" dirty="0">
                <a:latin typeface="Georgia"/>
                <a:cs typeface="Georgia"/>
              </a:rPr>
              <a:t> </a:t>
            </a:r>
            <a:r>
              <a:rPr sz="4200" spc="204" dirty="0">
                <a:latin typeface="Georgia"/>
                <a:cs typeface="Georgia"/>
              </a:rPr>
              <a:t>text</a:t>
            </a:r>
            <a:r>
              <a:rPr sz="4200" spc="15" dirty="0">
                <a:latin typeface="Georgia"/>
                <a:cs typeface="Georgia"/>
              </a:rPr>
              <a:t> </a:t>
            </a:r>
            <a:r>
              <a:rPr sz="4200" spc="270" dirty="0">
                <a:latin typeface="Georgia"/>
                <a:cs typeface="Georgia"/>
              </a:rPr>
              <a:t>back</a:t>
            </a:r>
            <a:endParaRPr sz="4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3917" y="4180220"/>
            <a:ext cx="262191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56895" indent="-544830">
              <a:lnSpc>
                <a:spcPct val="100000"/>
              </a:lnSpc>
              <a:spcBef>
                <a:spcPts val="135"/>
              </a:spcBef>
              <a:buSzPct val="124000"/>
              <a:buChar char="•"/>
              <a:tabLst>
                <a:tab pos="556895" algn="l"/>
                <a:tab pos="557530" algn="l"/>
              </a:tabLst>
            </a:pPr>
            <a:r>
              <a:rPr sz="4250" spc="70" dirty="0">
                <a:solidFill>
                  <a:srgbClr val="FFFFFF"/>
                </a:solidFill>
                <a:latin typeface="Georgia"/>
                <a:cs typeface="Georgia"/>
              </a:rPr>
              <a:t>Open</a:t>
            </a:r>
            <a:r>
              <a:rPr sz="4250" spc="-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65" dirty="0">
                <a:solidFill>
                  <a:srgbClr val="FFFFFF"/>
                </a:solidFill>
                <a:latin typeface="Georgia"/>
                <a:cs typeface="Georgia"/>
              </a:rPr>
              <a:t>AI</a:t>
            </a:r>
            <a:endParaRPr sz="42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5465" y="5683410"/>
            <a:ext cx="1516062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50" spc="120" dirty="0"/>
              <a:t>The</a:t>
            </a:r>
            <a:r>
              <a:rPr sz="10550" spc="-345" dirty="0"/>
              <a:t> </a:t>
            </a:r>
            <a:r>
              <a:rPr sz="10550" spc="540" dirty="0"/>
              <a:t>web</a:t>
            </a:r>
            <a:r>
              <a:rPr sz="10550" spc="-345" dirty="0"/>
              <a:t> </a:t>
            </a:r>
            <a:r>
              <a:rPr sz="10550" spc="509" dirty="0"/>
              <a:t>is</a:t>
            </a:r>
            <a:r>
              <a:rPr sz="10550" spc="-345" dirty="0"/>
              <a:t> </a:t>
            </a:r>
            <a:r>
              <a:rPr sz="10550" spc="1095" dirty="0"/>
              <a:t>stateless</a:t>
            </a:r>
            <a:endParaRPr sz="1055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444047" y="639355"/>
            <a:ext cx="15250280" cy="1130919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0104099" cy="125650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1711" y="5821812"/>
            <a:ext cx="15549264" cy="134027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58242" y="5688901"/>
            <a:ext cx="1537525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50" spc="-434" dirty="0"/>
              <a:t>DEMO</a:t>
            </a:r>
            <a:r>
              <a:rPr sz="10550" spc="-350" dirty="0"/>
              <a:t> </a:t>
            </a:r>
            <a:r>
              <a:rPr sz="10550" spc="1455" dirty="0"/>
              <a:t>-</a:t>
            </a:r>
            <a:r>
              <a:rPr sz="10550" spc="-350" dirty="0"/>
              <a:t> </a:t>
            </a:r>
            <a:r>
              <a:rPr sz="10550" spc="1300" dirty="0"/>
              <a:t>chat</a:t>
            </a:r>
            <a:r>
              <a:rPr sz="10550" spc="-350" dirty="0"/>
              <a:t> </a:t>
            </a:r>
            <a:r>
              <a:rPr sz="10550" spc="365" dirty="0"/>
              <a:t>memory</a:t>
            </a:r>
            <a:endParaRPr sz="1055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0104099" cy="125650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9729" y="1757166"/>
            <a:ext cx="4341495" cy="15417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435"/>
              </a:spcBef>
            </a:pPr>
            <a:r>
              <a:rPr sz="5250" spc="290" dirty="0"/>
              <a:t>References</a:t>
            </a:r>
            <a:endParaRPr sz="5250"/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200" spc="35" dirty="0">
                <a:latin typeface="Georgia"/>
                <a:cs typeface="Georgia"/>
              </a:rPr>
              <a:t>L</a:t>
            </a:r>
            <a:r>
              <a:rPr sz="4200" spc="10" dirty="0">
                <a:latin typeface="Georgia"/>
                <a:cs typeface="Georgia"/>
              </a:rPr>
              <a:t>i</a:t>
            </a:r>
            <a:r>
              <a:rPr sz="4200" spc="200" dirty="0">
                <a:latin typeface="Georgia"/>
                <a:cs typeface="Georgia"/>
              </a:rPr>
              <a:t>n</a:t>
            </a:r>
            <a:r>
              <a:rPr sz="4200" spc="450" dirty="0">
                <a:latin typeface="Georgia"/>
                <a:cs typeface="Georgia"/>
              </a:rPr>
              <a:t>k</a:t>
            </a:r>
            <a:r>
              <a:rPr sz="4200" spc="305" dirty="0">
                <a:latin typeface="Georgia"/>
                <a:cs typeface="Georgia"/>
              </a:rPr>
              <a:t>s</a:t>
            </a:r>
            <a:r>
              <a:rPr sz="4200" spc="15" dirty="0">
                <a:latin typeface="Georgia"/>
                <a:cs typeface="Georgia"/>
              </a:rPr>
              <a:t> </a:t>
            </a:r>
            <a:r>
              <a:rPr sz="4200" spc="-360" dirty="0">
                <a:latin typeface="Georgia"/>
                <a:cs typeface="Georgia"/>
              </a:rPr>
              <a:t>&amp;</a:t>
            </a:r>
            <a:r>
              <a:rPr sz="4200" spc="15" dirty="0">
                <a:latin typeface="Georgia"/>
                <a:cs typeface="Georgia"/>
              </a:rPr>
              <a:t> </a:t>
            </a:r>
            <a:r>
              <a:rPr sz="4200" spc="10" dirty="0">
                <a:latin typeface="Georgia"/>
                <a:cs typeface="Georgia"/>
              </a:rPr>
              <a:t>C</a:t>
            </a:r>
            <a:r>
              <a:rPr sz="4200" spc="125" dirty="0">
                <a:latin typeface="Georgia"/>
                <a:cs typeface="Georgia"/>
              </a:rPr>
              <a:t>i</a:t>
            </a:r>
            <a:r>
              <a:rPr sz="4200" spc="55" dirty="0">
                <a:latin typeface="Georgia"/>
                <a:cs typeface="Georgia"/>
              </a:rPr>
              <a:t>t</a:t>
            </a:r>
            <a:r>
              <a:rPr sz="4200" spc="175" dirty="0">
                <a:latin typeface="Georgia"/>
                <a:cs typeface="Georgia"/>
              </a:rPr>
              <a:t>a</a:t>
            </a:r>
            <a:r>
              <a:rPr sz="4200" spc="105" dirty="0">
                <a:latin typeface="Georgia"/>
                <a:cs typeface="Georgia"/>
              </a:rPr>
              <a:t>t</a:t>
            </a:r>
            <a:r>
              <a:rPr sz="4200" spc="125" dirty="0">
                <a:latin typeface="Georgia"/>
                <a:cs typeface="Georgia"/>
              </a:rPr>
              <a:t>i</a:t>
            </a:r>
            <a:r>
              <a:rPr sz="4200" spc="100" dirty="0">
                <a:latin typeface="Georgia"/>
                <a:cs typeface="Georgia"/>
              </a:rPr>
              <a:t>o</a:t>
            </a:r>
            <a:r>
              <a:rPr sz="4200" spc="200" dirty="0">
                <a:latin typeface="Georgia"/>
                <a:cs typeface="Georgia"/>
              </a:rPr>
              <a:t>n</a:t>
            </a:r>
            <a:r>
              <a:rPr sz="4200" spc="305" dirty="0">
                <a:latin typeface="Georgia"/>
                <a:cs typeface="Georgia"/>
              </a:rPr>
              <a:t>s</a:t>
            </a:r>
            <a:endParaRPr sz="42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3917" y="3966777"/>
            <a:ext cx="10942320" cy="683831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1765"/>
              </a:spcBef>
              <a:buSzPct val="123000"/>
              <a:buChar char="•"/>
              <a:tabLst>
                <a:tab pos="371475" algn="l"/>
                <a:tab pos="372110" algn="l"/>
              </a:tabLst>
            </a:pPr>
            <a:r>
              <a:rPr sz="2800" spc="100" dirty="0">
                <a:solidFill>
                  <a:srgbClr val="FFFFFF"/>
                </a:solidFill>
                <a:latin typeface="Georgia"/>
                <a:cs typeface="Georgia"/>
              </a:rPr>
              <a:t>Spring</a:t>
            </a:r>
            <a:r>
              <a:rPr sz="28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Georgia"/>
                <a:cs typeface="Georgia"/>
              </a:rPr>
              <a:t>AI</a:t>
            </a:r>
            <a:r>
              <a:rPr sz="28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Georgia"/>
                <a:cs typeface="Georgia"/>
              </a:rPr>
              <a:t>Reference</a:t>
            </a:r>
            <a:r>
              <a:rPr sz="28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Georgia"/>
                <a:cs typeface="Georgia"/>
              </a:rPr>
              <a:t>Documentation</a:t>
            </a:r>
            <a:endParaRPr sz="2800">
              <a:latin typeface="Georgia"/>
              <a:cs typeface="Georgia"/>
            </a:endParaRPr>
          </a:p>
          <a:p>
            <a:pPr marL="874395" lvl="1" indent="-360045">
              <a:lnSpc>
                <a:spcPct val="100000"/>
              </a:lnSpc>
              <a:spcBef>
                <a:spcPts val="2700"/>
              </a:spcBef>
              <a:buSzPct val="123000"/>
              <a:buChar char="•"/>
              <a:tabLst>
                <a:tab pos="873760" algn="l"/>
                <a:tab pos="875030" algn="l"/>
              </a:tabLst>
            </a:pPr>
            <a:r>
              <a:rPr sz="2800" spc="45" dirty="0">
                <a:solidFill>
                  <a:srgbClr val="FFFFFF"/>
                </a:solidFill>
                <a:latin typeface="Georgia"/>
                <a:cs typeface="Georgia"/>
              </a:rPr>
              <a:t>https://docs.spring.io/spring-ai/reference/</a:t>
            </a:r>
            <a:endParaRPr sz="2800">
              <a:latin typeface="Georgia"/>
              <a:cs typeface="Georgia"/>
            </a:endParaRPr>
          </a:p>
          <a:p>
            <a:pPr marL="371475" indent="-359410">
              <a:lnSpc>
                <a:spcPct val="100000"/>
              </a:lnSpc>
              <a:spcBef>
                <a:spcPts val="2700"/>
              </a:spcBef>
              <a:buSzPct val="123000"/>
              <a:buChar char="•"/>
              <a:tabLst>
                <a:tab pos="371475" algn="l"/>
                <a:tab pos="372110" algn="l"/>
              </a:tabLst>
            </a:pPr>
            <a:r>
              <a:rPr sz="2800" spc="65" dirty="0">
                <a:solidFill>
                  <a:srgbClr val="FFFFFF"/>
                </a:solidFill>
                <a:latin typeface="Georgia"/>
                <a:cs typeface="Georgia"/>
              </a:rPr>
              <a:t>Google</a:t>
            </a: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Georgia"/>
                <a:cs typeface="Georgia"/>
              </a:rPr>
              <a:t>Course</a:t>
            </a:r>
            <a:endParaRPr sz="2800">
              <a:latin typeface="Georgia"/>
              <a:cs typeface="Georgia"/>
            </a:endParaRPr>
          </a:p>
          <a:p>
            <a:pPr marL="874395" lvl="1" indent="-360045">
              <a:lnSpc>
                <a:spcPct val="100000"/>
              </a:lnSpc>
              <a:spcBef>
                <a:spcPts val="2700"/>
              </a:spcBef>
              <a:buSzPct val="123000"/>
              <a:buChar char="•"/>
              <a:tabLst>
                <a:tab pos="873760" algn="l"/>
                <a:tab pos="875030" algn="l"/>
              </a:tabLst>
            </a:pPr>
            <a:r>
              <a:rPr sz="2800" u="heavy" spc="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  <a:cs typeface="Georgia"/>
              </a:rPr>
              <a:t>https://</a:t>
            </a:r>
            <a:r>
              <a:rPr sz="2800" u="heavy" spc="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  <a:cs typeface="Georgia"/>
                <a:hlinkClick r:id="rId2"/>
              </a:rPr>
              <a:t>www.cloudskillsboost.google/course_templates/536</a:t>
            </a:r>
            <a:endParaRPr sz="2800">
              <a:latin typeface="Georgia"/>
              <a:cs typeface="Georgia"/>
            </a:endParaRPr>
          </a:p>
          <a:p>
            <a:pPr marL="371475" indent="-359410">
              <a:lnSpc>
                <a:spcPct val="100000"/>
              </a:lnSpc>
              <a:spcBef>
                <a:spcPts val="2700"/>
              </a:spcBef>
              <a:buSzPct val="123000"/>
              <a:buChar char="•"/>
              <a:tabLst>
                <a:tab pos="371475" algn="l"/>
                <a:tab pos="372110" algn="l"/>
              </a:tabLst>
            </a:pPr>
            <a:r>
              <a:rPr sz="2800" spc="100" dirty="0">
                <a:solidFill>
                  <a:srgbClr val="FFFFFF"/>
                </a:solidFill>
                <a:latin typeface="Georgia"/>
                <a:cs typeface="Georgia"/>
              </a:rPr>
              <a:t>Spring</a:t>
            </a:r>
            <a:r>
              <a:rPr sz="28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Georgia"/>
                <a:cs typeface="Georgia"/>
              </a:rPr>
              <a:t>Team</a:t>
            </a:r>
            <a:endParaRPr sz="2800">
              <a:latin typeface="Georgia"/>
              <a:cs typeface="Georgia"/>
            </a:endParaRPr>
          </a:p>
          <a:p>
            <a:pPr marL="874395" lvl="1" indent="-360045">
              <a:lnSpc>
                <a:spcPct val="100000"/>
              </a:lnSpc>
              <a:spcBef>
                <a:spcPts val="2700"/>
              </a:spcBef>
              <a:buSzPct val="123000"/>
              <a:buChar char="•"/>
              <a:tabLst>
                <a:tab pos="873760" algn="l"/>
                <a:tab pos="875030" algn="l"/>
              </a:tabLst>
            </a:pPr>
            <a:r>
              <a:rPr sz="2800" spc="140" dirty="0">
                <a:solidFill>
                  <a:srgbClr val="FFFFFF"/>
                </a:solidFill>
                <a:latin typeface="Georgia"/>
                <a:cs typeface="Georgia"/>
              </a:rPr>
              <a:t>Mark</a:t>
            </a:r>
            <a:r>
              <a:rPr sz="280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spc="125" dirty="0">
                <a:solidFill>
                  <a:srgbClr val="FFFFFF"/>
                </a:solidFill>
                <a:latin typeface="Georgia"/>
                <a:cs typeface="Georgia"/>
              </a:rPr>
              <a:t>Pollack</a:t>
            </a:r>
            <a:endParaRPr sz="2800">
              <a:latin typeface="Georgia"/>
              <a:cs typeface="Georgia"/>
            </a:endParaRPr>
          </a:p>
          <a:p>
            <a:pPr marL="874395" lvl="1" indent="-360045">
              <a:lnSpc>
                <a:spcPct val="100000"/>
              </a:lnSpc>
              <a:spcBef>
                <a:spcPts val="2700"/>
              </a:spcBef>
              <a:buSzPct val="123000"/>
              <a:buChar char="•"/>
              <a:tabLst>
                <a:tab pos="873760" algn="l"/>
                <a:tab pos="875030" algn="l"/>
              </a:tabLst>
            </a:pPr>
            <a:r>
              <a:rPr sz="2800" spc="105" dirty="0">
                <a:solidFill>
                  <a:srgbClr val="FFFFFF"/>
                </a:solidFill>
                <a:latin typeface="Georgia"/>
                <a:cs typeface="Georgia"/>
              </a:rPr>
              <a:t>Christian</a:t>
            </a:r>
            <a:r>
              <a:rPr sz="2800" spc="-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spc="105" dirty="0">
                <a:solidFill>
                  <a:srgbClr val="FFFFFF"/>
                </a:solidFill>
                <a:latin typeface="Georgia"/>
                <a:cs typeface="Georgia"/>
              </a:rPr>
              <a:t>Tzolov</a:t>
            </a:r>
            <a:endParaRPr sz="2800">
              <a:latin typeface="Georgia"/>
              <a:cs typeface="Georgia"/>
            </a:endParaRPr>
          </a:p>
          <a:p>
            <a:pPr marL="874395" lvl="1" indent="-360045">
              <a:lnSpc>
                <a:spcPct val="100000"/>
              </a:lnSpc>
              <a:spcBef>
                <a:spcPts val="2700"/>
              </a:spcBef>
              <a:buSzPct val="123000"/>
              <a:buChar char="•"/>
              <a:tabLst>
                <a:tab pos="873760" algn="l"/>
                <a:tab pos="875030" algn="l"/>
              </a:tabLst>
            </a:pPr>
            <a:r>
              <a:rPr sz="2800" spc="80" dirty="0">
                <a:solidFill>
                  <a:srgbClr val="FFFFFF"/>
                </a:solidFill>
                <a:latin typeface="Georgia"/>
                <a:cs typeface="Georgia"/>
              </a:rPr>
              <a:t>Craig</a:t>
            </a:r>
            <a:r>
              <a:rPr sz="280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spc="140" dirty="0">
                <a:solidFill>
                  <a:srgbClr val="FFFFFF"/>
                </a:solidFill>
                <a:latin typeface="Georgia"/>
                <a:cs typeface="Georgia"/>
              </a:rPr>
              <a:t>Walls</a:t>
            </a:r>
            <a:endParaRPr sz="2800">
              <a:latin typeface="Georgia"/>
              <a:cs typeface="Georgia"/>
            </a:endParaRPr>
          </a:p>
          <a:p>
            <a:pPr marL="874395" lvl="1" indent="-360045">
              <a:lnSpc>
                <a:spcPct val="100000"/>
              </a:lnSpc>
              <a:spcBef>
                <a:spcPts val="2700"/>
              </a:spcBef>
              <a:buSzPct val="123000"/>
              <a:buChar char="•"/>
              <a:tabLst>
                <a:tab pos="873760" algn="l"/>
                <a:tab pos="875030" algn="l"/>
              </a:tabLst>
            </a:pPr>
            <a:r>
              <a:rPr sz="2800" spc="145" dirty="0">
                <a:solidFill>
                  <a:srgbClr val="FFFFFF"/>
                </a:solidFill>
                <a:latin typeface="Georgia"/>
                <a:cs typeface="Georgia"/>
              </a:rPr>
              <a:t>Josh</a:t>
            </a:r>
            <a:r>
              <a:rPr sz="2800" spc="-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Georgia"/>
                <a:cs typeface="Georgia"/>
              </a:rPr>
              <a:t>Long</a:t>
            </a:r>
            <a:endParaRPr sz="2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0906" y="2950997"/>
            <a:ext cx="7585075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50" spc="570" dirty="0">
                <a:solidFill>
                  <a:srgbClr val="FFFFFF"/>
                </a:solidFill>
                <a:latin typeface="Verdana"/>
                <a:cs typeface="Verdana"/>
              </a:rPr>
              <a:t>Thank</a:t>
            </a:r>
            <a:r>
              <a:rPr sz="1055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550" spc="370" dirty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endParaRPr sz="105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2208" y="5080817"/>
            <a:ext cx="6696709" cy="28505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42545">
              <a:lnSpc>
                <a:spcPct val="145000"/>
              </a:lnSpc>
              <a:spcBef>
                <a:spcPts val="90"/>
              </a:spcBef>
            </a:pPr>
            <a:r>
              <a:rPr sz="4250" u="heavy" spc="1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  <a:cs typeface="Georgia"/>
                <a:hlinkClick r:id="rId1"/>
              </a:rPr>
              <a:t>dan.</a:t>
            </a:r>
            <a:r>
              <a:rPr sz="4250" u="heavy" spc="1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  <a:cs typeface="Georgia"/>
                <a:hlinkClick r:id="rId1"/>
              </a:rPr>
              <a:t>v</a:t>
            </a:r>
            <a:r>
              <a:rPr sz="4250" u="heavy" spc="2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  <a:cs typeface="Georgia"/>
                <a:hlinkClick r:id="rId1"/>
              </a:rPr>
              <a:t>e</a:t>
            </a:r>
            <a:r>
              <a:rPr sz="4250" u="heavy" spc="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  <a:cs typeface="Georgia"/>
                <a:hlinkClick r:id="rId1"/>
              </a:rPr>
              <a:t>ga</a:t>
            </a:r>
            <a:r>
              <a:rPr sz="4250" u="heavy" spc="1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  <a:cs typeface="Georgia"/>
                <a:hlinkClick r:id="rId1"/>
              </a:rPr>
              <a:t>@</a:t>
            </a:r>
            <a:r>
              <a:rPr sz="4250" u="heavy" spc="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  <a:cs typeface="Georgia"/>
                <a:hlinkClick r:id="rId1"/>
              </a:rPr>
              <a:t>b</a:t>
            </a:r>
            <a:r>
              <a:rPr sz="4250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  <a:cs typeface="Georgia"/>
                <a:hlinkClick r:id="rId1"/>
              </a:rPr>
              <a:t>r</a:t>
            </a:r>
            <a:r>
              <a:rPr sz="4250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  <a:cs typeface="Georgia"/>
                <a:hlinkClick r:id="rId1"/>
              </a:rPr>
              <a:t>o</a:t>
            </a:r>
            <a:r>
              <a:rPr sz="4250" u="heavy" spc="2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  <a:cs typeface="Georgia"/>
                <a:hlinkClick r:id="rId1"/>
              </a:rPr>
              <a:t>ad</a:t>
            </a:r>
            <a:r>
              <a:rPr sz="4250" u="heavy" spc="2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  <a:cs typeface="Georgia"/>
                <a:hlinkClick r:id="rId1"/>
              </a:rPr>
              <a:t>c</a:t>
            </a:r>
            <a:r>
              <a:rPr sz="4250" u="heavy" spc="1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  <a:cs typeface="Georgia"/>
                <a:hlinkClick r:id="rId1"/>
              </a:rPr>
              <a:t>o</a:t>
            </a:r>
            <a:r>
              <a:rPr sz="4250" u="heavy" spc="2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  <a:cs typeface="Georgia"/>
                <a:hlinkClick r:id="rId1"/>
              </a:rPr>
              <a:t>m</a:t>
            </a:r>
            <a:r>
              <a:rPr sz="4250" u="heavy" spc="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  <a:cs typeface="Georgia"/>
                <a:hlinkClick r:id="rId1"/>
              </a:rPr>
              <a:t>.</a:t>
            </a:r>
            <a:r>
              <a:rPr sz="4250" u="heavy" spc="1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  <a:cs typeface="Georgia"/>
                <a:hlinkClick r:id="rId1"/>
              </a:rPr>
              <a:t>c</a:t>
            </a:r>
            <a:r>
              <a:rPr sz="4250" u="heavy" spc="1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  <a:cs typeface="Georgia"/>
                <a:hlinkClick r:id="rId1"/>
              </a:rPr>
              <a:t>om </a:t>
            </a:r>
            <a:r>
              <a:rPr sz="4250" spc="7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155" dirty="0">
                <a:solidFill>
                  <a:srgbClr val="FFFFFF"/>
                </a:solidFill>
                <a:latin typeface="Georgia"/>
                <a:cs typeface="Georgia"/>
              </a:rPr>
              <a:t>@therealdanvega </a:t>
            </a:r>
            <a:r>
              <a:rPr sz="4250" spc="1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120" dirty="0">
                <a:solidFill>
                  <a:srgbClr val="FFFFFF"/>
                </a:solidFill>
                <a:latin typeface="Georgia"/>
                <a:cs typeface="Georgia"/>
              </a:rPr>
              <a:t>https://</a:t>
            </a:r>
            <a:r>
              <a:rPr sz="4250" spc="120" dirty="0">
                <a:solidFill>
                  <a:srgbClr val="FFFFFF"/>
                </a:solidFill>
                <a:latin typeface="Georgia"/>
                <a:cs typeface="Georgia"/>
                <a:hlinkClick r:id="rId2"/>
              </a:rPr>
              <a:t>www.danvega.dev</a:t>
            </a:r>
            <a:endParaRPr sz="425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954622" y="9728262"/>
            <a:ext cx="1327785" cy="1326515"/>
          </a:xfrm>
          <a:custGeom>
            <a:avLst/>
            <a:gdLst/>
            <a:ahLst/>
            <a:cxnLst/>
            <a:rect l="l" t="t" r="r" b="b"/>
            <a:pathLst>
              <a:path w="1327784" h="1326515">
                <a:moveTo>
                  <a:pt x="663728" y="0"/>
                </a:moveTo>
                <a:lnTo>
                  <a:pt x="616489" y="1667"/>
                </a:lnTo>
                <a:lnTo>
                  <a:pt x="570120" y="6594"/>
                </a:lnTo>
                <a:lnTo>
                  <a:pt x="524737" y="14669"/>
                </a:lnTo>
                <a:lnTo>
                  <a:pt x="480453" y="25778"/>
                </a:lnTo>
                <a:lnTo>
                  <a:pt x="437383" y="39810"/>
                </a:lnTo>
                <a:lnTo>
                  <a:pt x="395641" y="56650"/>
                </a:lnTo>
                <a:lnTo>
                  <a:pt x="355341" y="76187"/>
                </a:lnTo>
                <a:lnTo>
                  <a:pt x="316599" y="98308"/>
                </a:lnTo>
                <a:lnTo>
                  <a:pt x="279527" y="122900"/>
                </a:lnTo>
                <a:lnTo>
                  <a:pt x="244240" y="149850"/>
                </a:lnTo>
                <a:lnTo>
                  <a:pt x="210854" y="179046"/>
                </a:lnTo>
                <a:lnTo>
                  <a:pt x="179481" y="210376"/>
                </a:lnTo>
                <a:lnTo>
                  <a:pt x="150237" y="243726"/>
                </a:lnTo>
                <a:lnTo>
                  <a:pt x="123235" y="278984"/>
                </a:lnTo>
                <a:lnTo>
                  <a:pt x="98590" y="316037"/>
                </a:lnTo>
                <a:lnTo>
                  <a:pt x="76416" y="354772"/>
                </a:lnTo>
                <a:lnTo>
                  <a:pt x="56828" y="395078"/>
                </a:lnTo>
                <a:lnTo>
                  <a:pt x="39940" y="436840"/>
                </a:lnTo>
                <a:lnTo>
                  <a:pt x="25867" y="479947"/>
                </a:lnTo>
                <a:lnTo>
                  <a:pt x="14721" y="524286"/>
                </a:lnTo>
                <a:lnTo>
                  <a:pt x="6619" y="569743"/>
                </a:lnTo>
                <a:lnTo>
                  <a:pt x="1673" y="616208"/>
                </a:lnTo>
                <a:lnTo>
                  <a:pt x="0" y="663566"/>
                </a:lnTo>
                <a:lnTo>
                  <a:pt x="2008" y="715238"/>
                </a:lnTo>
                <a:lnTo>
                  <a:pt x="7957" y="765929"/>
                </a:lnTo>
                <a:lnTo>
                  <a:pt x="17615" y="815099"/>
                </a:lnTo>
                <a:lnTo>
                  <a:pt x="30907" y="863011"/>
                </a:lnTo>
                <a:lnTo>
                  <a:pt x="47655" y="909395"/>
                </a:lnTo>
                <a:lnTo>
                  <a:pt x="67705" y="954113"/>
                </a:lnTo>
                <a:lnTo>
                  <a:pt x="90904" y="997025"/>
                </a:lnTo>
                <a:lnTo>
                  <a:pt x="117099" y="1037995"/>
                </a:lnTo>
                <a:lnTo>
                  <a:pt x="146137" y="1076885"/>
                </a:lnTo>
                <a:lnTo>
                  <a:pt x="177865" y="1113557"/>
                </a:lnTo>
                <a:lnTo>
                  <a:pt x="212129" y="1147872"/>
                </a:lnTo>
                <a:lnTo>
                  <a:pt x="276787" y="1200713"/>
                </a:lnTo>
                <a:lnTo>
                  <a:pt x="318633" y="1228697"/>
                </a:lnTo>
                <a:lnTo>
                  <a:pt x="362666" y="1253504"/>
                </a:lnTo>
                <a:lnTo>
                  <a:pt x="408725" y="1274963"/>
                </a:lnTo>
                <a:lnTo>
                  <a:pt x="456647" y="1292903"/>
                </a:lnTo>
                <a:lnTo>
                  <a:pt x="506270" y="1307154"/>
                </a:lnTo>
                <a:lnTo>
                  <a:pt x="557433" y="1317544"/>
                </a:lnTo>
                <a:lnTo>
                  <a:pt x="609973" y="1323904"/>
                </a:lnTo>
                <a:lnTo>
                  <a:pt x="663728" y="1326062"/>
                </a:lnTo>
                <a:lnTo>
                  <a:pt x="712966" y="1324232"/>
                </a:lnTo>
                <a:lnTo>
                  <a:pt x="761255" y="1318828"/>
                </a:lnTo>
                <a:lnTo>
                  <a:pt x="808462" y="1309982"/>
                </a:lnTo>
                <a:lnTo>
                  <a:pt x="854456" y="1297823"/>
                </a:lnTo>
                <a:lnTo>
                  <a:pt x="899105" y="1282481"/>
                </a:lnTo>
                <a:lnTo>
                  <a:pt x="942277" y="1264088"/>
                </a:lnTo>
                <a:lnTo>
                  <a:pt x="983840" y="1242773"/>
                </a:lnTo>
                <a:lnTo>
                  <a:pt x="1023664" y="1218667"/>
                </a:lnTo>
                <a:lnTo>
                  <a:pt x="1061615" y="1191899"/>
                </a:lnTo>
                <a:lnTo>
                  <a:pt x="1083148" y="1174349"/>
                </a:lnTo>
                <a:lnTo>
                  <a:pt x="265049" y="1174349"/>
                </a:lnTo>
                <a:lnTo>
                  <a:pt x="255564" y="1173575"/>
                </a:lnTo>
                <a:lnTo>
                  <a:pt x="214423" y="1144843"/>
                </a:lnTo>
                <a:lnTo>
                  <a:pt x="208305" y="1124222"/>
                </a:lnTo>
                <a:lnTo>
                  <a:pt x="210389" y="1102586"/>
                </a:lnTo>
                <a:lnTo>
                  <a:pt x="240046" y="1066959"/>
                </a:lnTo>
                <a:lnTo>
                  <a:pt x="263573" y="1061781"/>
                </a:lnTo>
                <a:lnTo>
                  <a:pt x="554661" y="1061781"/>
                </a:lnTo>
                <a:lnTo>
                  <a:pt x="631143" y="1037980"/>
                </a:lnTo>
                <a:lnTo>
                  <a:pt x="667309" y="1025432"/>
                </a:lnTo>
                <a:lnTo>
                  <a:pt x="316011" y="1025432"/>
                </a:lnTo>
                <a:lnTo>
                  <a:pt x="306179" y="1019978"/>
                </a:lnTo>
                <a:lnTo>
                  <a:pt x="254175" y="979338"/>
                </a:lnTo>
                <a:lnTo>
                  <a:pt x="218187" y="919547"/>
                </a:lnTo>
                <a:lnTo>
                  <a:pt x="199882" y="846459"/>
                </a:lnTo>
                <a:lnTo>
                  <a:pt x="197882" y="806758"/>
                </a:lnTo>
                <a:lnTo>
                  <a:pt x="200927" y="765929"/>
                </a:lnTo>
                <a:lnTo>
                  <a:pt x="209225" y="724703"/>
                </a:lnTo>
                <a:lnTo>
                  <a:pt x="222986" y="683811"/>
                </a:lnTo>
                <a:lnTo>
                  <a:pt x="242418" y="643987"/>
                </a:lnTo>
                <a:lnTo>
                  <a:pt x="267728" y="605961"/>
                </a:lnTo>
                <a:lnTo>
                  <a:pt x="299125" y="570466"/>
                </a:lnTo>
                <a:lnTo>
                  <a:pt x="336818" y="538233"/>
                </a:lnTo>
                <a:lnTo>
                  <a:pt x="381015" y="509994"/>
                </a:lnTo>
                <a:lnTo>
                  <a:pt x="431924" y="486481"/>
                </a:lnTo>
                <a:lnTo>
                  <a:pt x="479222" y="471355"/>
                </a:lnTo>
                <a:lnTo>
                  <a:pt x="526202" y="461802"/>
                </a:lnTo>
                <a:lnTo>
                  <a:pt x="573160" y="456221"/>
                </a:lnTo>
                <a:lnTo>
                  <a:pt x="620388" y="453010"/>
                </a:lnTo>
                <a:lnTo>
                  <a:pt x="668181" y="450568"/>
                </a:lnTo>
                <a:lnTo>
                  <a:pt x="716833" y="447293"/>
                </a:lnTo>
                <a:lnTo>
                  <a:pt x="766638" y="441583"/>
                </a:lnTo>
                <a:lnTo>
                  <a:pt x="817891" y="431838"/>
                </a:lnTo>
                <a:lnTo>
                  <a:pt x="862114" y="419447"/>
                </a:lnTo>
                <a:lnTo>
                  <a:pt x="907034" y="402780"/>
                </a:lnTo>
                <a:lnTo>
                  <a:pt x="951902" y="382086"/>
                </a:lnTo>
                <a:lnTo>
                  <a:pt x="995969" y="357613"/>
                </a:lnTo>
                <a:lnTo>
                  <a:pt x="1038489" y="329612"/>
                </a:lnTo>
                <a:lnTo>
                  <a:pt x="1078712" y="298331"/>
                </a:lnTo>
                <a:lnTo>
                  <a:pt x="1115891" y="264020"/>
                </a:lnTo>
                <a:lnTo>
                  <a:pt x="1149277" y="226928"/>
                </a:lnTo>
                <a:lnTo>
                  <a:pt x="1168022" y="201179"/>
                </a:lnTo>
                <a:lnTo>
                  <a:pt x="1137159" y="201179"/>
                </a:lnTo>
                <a:lnTo>
                  <a:pt x="1103216" y="168896"/>
                </a:lnTo>
                <a:lnTo>
                  <a:pt x="1067068" y="138938"/>
                </a:lnTo>
                <a:lnTo>
                  <a:pt x="1028844" y="111463"/>
                </a:lnTo>
                <a:lnTo>
                  <a:pt x="988672" y="86628"/>
                </a:lnTo>
                <a:lnTo>
                  <a:pt x="946681" y="64593"/>
                </a:lnTo>
                <a:lnTo>
                  <a:pt x="902999" y="45514"/>
                </a:lnTo>
                <a:lnTo>
                  <a:pt x="857755" y="29550"/>
                </a:lnTo>
                <a:lnTo>
                  <a:pt x="811078" y="16859"/>
                </a:lnTo>
                <a:lnTo>
                  <a:pt x="763095" y="7598"/>
                </a:lnTo>
                <a:lnTo>
                  <a:pt x="713935" y="1925"/>
                </a:lnTo>
                <a:lnTo>
                  <a:pt x="663728" y="0"/>
                </a:lnTo>
                <a:close/>
              </a:path>
              <a:path w="1327784" h="1326515">
                <a:moveTo>
                  <a:pt x="554661" y="1061781"/>
                </a:moveTo>
                <a:lnTo>
                  <a:pt x="263573" y="1061781"/>
                </a:lnTo>
                <a:lnTo>
                  <a:pt x="273068" y="1062574"/>
                </a:lnTo>
                <a:lnTo>
                  <a:pt x="282394" y="1064965"/>
                </a:lnTo>
                <a:lnTo>
                  <a:pt x="313277" y="1091371"/>
                </a:lnTo>
                <a:lnTo>
                  <a:pt x="319490" y="1112871"/>
                </a:lnTo>
                <a:lnTo>
                  <a:pt x="318047" y="1133490"/>
                </a:lnTo>
                <a:lnTo>
                  <a:pt x="288657" y="1169145"/>
                </a:lnTo>
                <a:lnTo>
                  <a:pt x="265049" y="1174349"/>
                </a:lnTo>
                <a:lnTo>
                  <a:pt x="1083148" y="1174349"/>
                </a:lnTo>
                <a:lnTo>
                  <a:pt x="1097583" y="1162582"/>
                </a:lnTo>
                <a:lnTo>
                  <a:pt x="1131374" y="1130903"/>
                </a:lnTo>
                <a:lnTo>
                  <a:pt x="1143024" y="1118358"/>
                </a:lnTo>
                <a:lnTo>
                  <a:pt x="389276" y="1118358"/>
                </a:lnTo>
                <a:lnTo>
                  <a:pt x="399385" y="1114121"/>
                </a:lnTo>
                <a:lnTo>
                  <a:pt x="410490" y="1109591"/>
                </a:lnTo>
                <a:lnTo>
                  <a:pt x="424259" y="1104137"/>
                </a:lnTo>
                <a:lnTo>
                  <a:pt x="486549" y="1083154"/>
                </a:lnTo>
                <a:lnTo>
                  <a:pt x="554661" y="1061781"/>
                </a:lnTo>
                <a:close/>
              </a:path>
              <a:path w="1327784" h="1326515">
                <a:moveTo>
                  <a:pt x="522968" y="1108417"/>
                </a:moveTo>
                <a:lnTo>
                  <a:pt x="482157" y="1109058"/>
                </a:lnTo>
                <a:lnTo>
                  <a:pt x="418804" y="1114673"/>
                </a:lnTo>
                <a:lnTo>
                  <a:pt x="389276" y="1118358"/>
                </a:lnTo>
                <a:lnTo>
                  <a:pt x="1143024" y="1118358"/>
                </a:lnTo>
                <a:lnTo>
                  <a:pt x="1147640" y="1113388"/>
                </a:lnTo>
                <a:lnTo>
                  <a:pt x="756814" y="1113388"/>
                </a:lnTo>
                <a:lnTo>
                  <a:pt x="708070" y="1112871"/>
                </a:lnTo>
                <a:lnTo>
                  <a:pt x="670786" y="1111916"/>
                </a:lnTo>
                <a:lnTo>
                  <a:pt x="591368" y="1109591"/>
                </a:lnTo>
                <a:lnTo>
                  <a:pt x="566973" y="1108934"/>
                </a:lnTo>
                <a:lnTo>
                  <a:pt x="522968" y="1108417"/>
                </a:lnTo>
                <a:close/>
              </a:path>
              <a:path w="1327784" h="1326515">
                <a:moveTo>
                  <a:pt x="1230404" y="145395"/>
                </a:moveTo>
                <a:lnTo>
                  <a:pt x="1201680" y="145395"/>
                </a:lnTo>
                <a:lnTo>
                  <a:pt x="1214543" y="184982"/>
                </a:lnTo>
                <a:lnTo>
                  <a:pt x="1227501" y="226928"/>
                </a:lnTo>
                <a:lnTo>
                  <a:pt x="1240039" y="270167"/>
                </a:lnTo>
                <a:lnTo>
                  <a:pt x="1252104" y="315218"/>
                </a:lnTo>
                <a:lnTo>
                  <a:pt x="1263333" y="361544"/>
                </a:lnTo>
                <a:lnTo>
                  <a:pt x="1273442" y="408872"/>
                </a:lnTo>
                <a:lnTo>
                  <a:pt x="1282148" y="456927"/>
                </a:lnTo>
                <a:lnTo>
                  <a:pt x="1289164" y="505438"/>
                </a:lnTo>
                <a:lnTo>
                  <a:pt x="1294207" y="554131"/>
                </a:lnTo>
                <a:lnTo>
                  <a:pt x="1296993" y="602732"/>
                </a:lnTo>
                <a:lnTo>
                  <a:pt x="1297236" y="650968"/>
                </a:lnTo>
                <a:lnTo>
                  <a:pt x="1294653" y="698567"/>
                </a:lnTo>
                <a:lnTo>
                  <a:pt x="1288958" y="745255"/>
                </a:lnTo>
                <a:lnTo>
                  <a:pt x="1279868" y="790758"/>
                </a:lnTo>
                <a:lnTo>
                  <a:pt x="1267097" y="834803"/>
                </a:lnTo>
                <a:lnTo>
                  <a:pt x="1250362" y="877118"/>
                </a:lnTo>
                <a:lnTo>
                  <a:pt x="1229377" y="917428"/>
                </a:lnTo>
                <a:lnTo>
                  <a:pt x="1203858" y="955462"/>
                </a:lnTo>
                <a:lnTo>
                  <a:pt x="1171382" y="992933"/>
                </a:lnTo>
                <a:lnTo>
                  <a:pt x="1134957" y="1024112"/>
                </a:lnTo>
                <a:lnTo>
                  <a:pt x="1095044" y="1049552"/>
                </a:lnTo>
                <a:lnTo>
                  <a:pt x="1052106" y="1069806"/>
                </a:lnTo>
                <a:lnTo>
                  <a:pt x="1006605" y="1085427"/>
                </a:lnTo>
                <a:lnTo>
                  <a:pt x="959002" y="1096967"/>
                </a:lnTo>
                <a:lnTo>
                  <a:pt x="909760" y="1104981"/>
                </a:lnTo>
                <a:lnTo>
                  <a:pt x="859340" y="1110020"/>
                </a:lnTo>
                <a:lnTo>
                  <a:pt x="808204" y="1112638"/>
                </a:lnTo>
                <a:lnTo>
                  <a:pt x="756814" y="1113388"/>
                </a:lnTo>
                <a:lnTo>
                  <a:pt x="1147640" y="1113388"/>
                </a:lnTo>
                <a:lnTo>
                  <a:pt x="1192063" y="1060827"/>
                </a:lnTo>
                <a:lnTo>
                  <a:pt x="1218678" y="1022710"/>
                </a:lnTo>
                <a:lnTo>
                  <a:pt x="1242630" y="982715"/>
                </a:lnTo>
                <a:lnTo>
                  <a:pt x="1263787" y="940970"/>
                </a:lnTo>
                <a:lnTo>
                  <a:pt x="1282019" y="897607"/>
                </a:lnTo>
                <a:lnTo>
                  <a:pt x="1297192" y="852757"/>
                </a:lnTo>
                <a:lnTo>
                  <a:pt x="1309176" y="806549"/>
                </a:lnTo>
                <a:lnTo>
                  <a:pt x="1317839" y="759113"/>
                </a:lnTo>
                <a:lnTo>
                  <a:pt x="1323048" y="710581"/>
                </a:lnTo>
                <a:lnTo>
                  <a:pt x="1326363" y="671408"/>
                </a:lnTo>
                <a:lnTo>
                  <a:pt x="1327292" y="630580"/>
                </a:lnTo>
                <a:lnTo>
                  <a:pt x="1325933" y="588111"/>
                </a:lnTo>
                <a:lnTo>
                  <a:pt x="1322386" y="544017"/>
                </a:lnTo>
                <a:lnTo>
                  <a:pt x="1316749" y="498313"/>
                </a:lnTo>
                <a:lnTo>
                  <a:pt x="1309121" y="451014"/>
                </a:lnTo>
                <a:lnTo>
                  <a:pt x="1299600" y="402136"/>
                </a:lnTo>
                <a:lnTo>
                  <a:pt x="1288284" y="351692"/>
                </a:lnTo>
                <a:lnTo>
                  <a:pt x="1275273" y="299699"/>
                </a:lnTo>
                <a:lnTo>
                  <a:pt x="1260665" y="246171"/>
                </a:lnTo>
                <a:lnTo>
                  <a:pt x="1244559" y="191123"/>
                </a:lnTo>
                <a:lnTo>
                  <a:pt x="1230404" y="145395"/>
                </a:lnTo>
                <a:close/>
              </a:path>
              <a:path w="1327784" h="1326515">
                <a:moveTo>
                  <a:pt x="1143713" y="489761"/>
                </a:moveTo>
                <a:lnTo>
                  <a:pt x="1125660" y="535176"/>
                </a:lnTo>
                <a:lnTo>
                  <a:pt x="1103070" y="579451"/>
                </a:lnTo>
                <a:lnTo>
                  <a:pt x="1076377" y="622377"/>
                </a:lnTo>
                <a:lnTo>
                  <a:pt x="1046014" y="663743"/>
                </a:lnTo>
                <a:lnTo>
                  <a:pt x="1012414" y="703342"/>
                </a:lnTo>
                <a:lnTo>
                  <a:pt x="976009" y="740964"/>
                </a:lnTo>
                <a:lnTo>
                  <a:pt x="937233" y="776400"/>
                </a:lnTo>
                <a:lnTo>
                  <a:pt x="896519" y="809441"/>
                </a:lnTo>
                <a:lnTo>
                  <a:pt x="854299" y="839878"/>
                </a:lnTo>
                <a:lnTo>
                  <a:pt x="811007" y="867502"/>
                </a:lnTo>
                <a:lnTo>
                  <a:pt x="767075" y="892103"/>
                </a:lnTo>
                <a:lnTo>
                  <a:pt x="722937" y="913472"/>
                </a:lnTo>
                <a:lnTo>
                  <a:pt x="679026" y="931402"/>
                </a:lnTo>
                <a:lnTo>
                  <a:pt x="567874" y="965928"/>
                </a:lnTo>
                <a:lnTo>
                  <a:pt x="449135" y="996048"/>
                </a:lnTo>
                <a:lnTo>
                  <a:pt x="354588" y="1017351"/>
                </a:lnTo>
                <a:lnTo>
                  <a:pt x="316011" y="1025432"/>
                </a:lnTo>
                <a:lnTo>
                  <a:pt x="667309" y="1025432"/>
                </a:lnTo>
                <a:lnTo>
                  <a:pt x="710289" y="1008339"/>
                </a:lnTo>
                <a:lnTo>
                  <a:pt x="750081" y="989360"/>
                </a:lnTo>
                <a:lnTo>
                  <a:pt x="791398" y="966505"/>
                </a:lnTo>
                <a:lnTo>
                  <a:pt x="832322" y="940014"/>
                </a:lnTo>
                <a:lnTo>
                  <a:pt x="872456" y="910171"/>
                </a:lnTo>
                <a:lnTo>
                  <a:pt x="911409" y="877260"/>
                </a:lnTo>
                <a:lnTo>
                  <a:pt x="948785" y="841563"/>
                </a:lnTo>
                <a:lnTo>
                  <a:pt x="984189" y="803365"/>
                </a:lnTo>
                <a:lnTo>
                  <a:pt x="1017229" y="762950"/>
                </a:lnTo>
                <a:lnTo>
                  <a:pt x="1047508" y="720600"/>
                </a:lnTo>
                <a:lnTo>
                  <a:pt x="1074634" y="676599"/>
                </a:lnTo>
                <a:lnTo>
                  <a:pt x="1098212" y="631231"/>
                </a:lnTo>
                <a:lnTo>
                  <a:pt x="1117847" y="584780"/>
                </a:lnTo>
                <a:lnTo>
                  <a:pt x="1133146" y="537528"/>
                </a:lnTo>
                <a:lnTo>
                  <a:pt x="1143713" y="489761"/>
                </a:lnTo>
                <a:close/>
              </a:path>
              <a:path w="1327784" h="1326515">
                <a:moveTo>
                  <a:pt x="1208245" y="76529"/>
                </a:moveTo>
                <a:lnTo>
                  <a:pt x="1193133" y="110612"/>
                </a:lnTo>
                <a:lnTo>
                  <a:pt x="1175977" y="142543"/>
                </a:lnTo>
                <a:lnTo>
                  <a:pt x="1157183" y="172630"/>
                </a:lnTo>
                <a:lnTo>
                  <a:pt x="1137159" y="201179"/>
                </a:lnTo>
                <a:lnTo>
                  <a:pt x="1168022" y="201179"/>
                </a:lnTo>
                <a:lnTo>
                  <a:pt x="1178123" y="187303"/>
                </a:lnTo>
                <a:lnTo>
                  <a:pt x="1201680" y="145395"/>
                </a:lnTo>
                <a:lnTo>
                  <a:pt x="1230404" y="145395"/>
                </a:lnTo>
                <a:lnTo>
                  <a:pt x="1227053" y="134571"/>
                </a:lnTo>
                <a:lnTo>
                  <a:pt x="1208245" y="76529"/>
                </a:lnTo>
                <a:close/>
              </a:path>
            </a:pathLst>
          </a:custGeom>
          <a:solidFill>
            <a:srgbClr val="6DB3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626455" y="10060615"/>
            <a:ext cx="511809" cy="667385"/>
          </a:xfrm>
          <a:custGeom>
            <a:avLst/>
            <a:gdLst/>
            <a:ahLst/>
            <a:cxnLst/>
            <a:rect l="l" t="t" r="r" b="b"/>
            <a:pathLst>
              <a:path w="511809" h="667384">
                <a:moveTo>
                  <a:pt x="60144" y="479888"/>
                </a:moveTo>
                <a:lnTo>
                  <a:pt x="36443" y="484672"/>
                </a:lnTo>
                <a:lnTo>
                  <a:pt x="17358" y="497656"/>
                </a:lnTo>
                <a:lnTo>
                  <a:pt x="4629" y="516790"/>
                </a:lnTo>
                <a:lnTo>
                  <a:pt x="0" y="540020"/>
                </a:lnTo>
                <a:lnTo>
                  <a:pt x="1965" y="556485"/>
                </a:lnTo>
                <a:lnTo>
                  <a:pt x="27339" y="590315"/>
                </a:lnTo>
                <a:lnTo>
                  <a:pt x="73508" y="617587"/>
                </a:lnTo>
                <a:lnTo>
                  <a:pt x="122138" y="638980"/>
                </a:lnTo>
                <a:lnTo>
                  <a:pt x="172287" y="654391"/>
                </a:lnTo>
                <a:lnTo>
                  <a:pt x="223019" y="663714"/>
                </a:lnTo>
                <a:lnTo>
                  <a:pt x="273373" y="666844"/>
                </a:lnTo>
                <a:lnTo>
                  <a:pt x="321605" y="663713"/>
                </a:lnTo>
                <a:lnTo>
                  <a:pt x="366437" y="654306"/>
                </a:lnTo>
                <a:lnTo>
                  <a:pt x="406939" y="638594"/>
                </a:lnTo>
                <a:lnTo>
                  <a:pt x="442175" y="616554"/>
                </a:lnTo>
                <a:lnTo>
                  <a:pt x="471208" y="588159"/>
                </a:lnTo>
                <a:lnTo>
                  <a:pt x="493104" y="553385"/>
                </a:lnTo>
                <a:lnTo>
                  <a:pt x="494288" y="549858"/>
                </a:lnTo>
                <a:lnTo>
                  <a:pt x="276651" y="549858"/>
                </a:lnTo>
                <a:lnTo>
                  <a:pt x="231932" y="545967"/>
                </a:lnTo>
                <a:lnTo>
                  <a:pt x="185478" y="534290"/>
                </a:lnTo>
                <a:lnTo>
                  <a:pt x="138415" y="514820"/>
                </a:lnTo>
                <a:lnTo>
                  <a:pt x="91871" y="487551"/>
                </a:lnTo>
                <a:lnTo>
                  <a:pt x="84905" y="484970"/>
                </a:lnTo>
                <a:lnTo>
                  <a:pt x="77233" y="482490"/>
                </a:lnTo>
                <a:lnTo>
                  <a:pt x="68948" y="480624"/>
                </a:lnTo>
                <a:lnTo>
                  <a:pt x="60144" y="479888"/>
                </a:lnTo>
                <a:close/>
              </a:path>
              <a:path w="511809" h="667384">
                <a:moveTo>
                  <a:pt x="260253" y="0"/>
                </a:moveTo>
                <a:lnTo>
                  <a:pt x="207306" y="4470"/>
                </a:lnTo>
                <a:lnTo>
                  <a:pt x="158991" y="17564"/>
                </a:lnTo>
                <a:lnTo>
                  <a:pt x="116590" y="38805"/>
                </a:lnTo>
                <a:lnTo>
                  <a:pt x="81383" y="67715"/>
                </a:lnTo>
                <a:lnTo>
                  <a:pt x="54649" y="103817"/>
                </a:lnTo>
                <a:lnTo>
                  <a:pt x="37670" y="146634"/>
                </a:lnTo>
                <a:lnTo>
                  <a:pt x="31726" y="195690"/>
                </a:lnTo>
                <a:lnTo>
                  <a:pt x="31726" y="197865"/>
                </a:lnTo>
                <a:lnTo>
                  <a:pt x="37879" y="245796"/>
                </a:lnTo>
                <a:lnTo>
                  <a:pt x="54971" y="284591"/>
                </a:lnTo>
                <a:lnTo>
                  <a:pt x="80958" y="315548"/>
                </a:lnTo>
                <a:lnTo>
                  <a:pt x="113792" y="339968"/>
                </a:lnTo>
                <a:lnTo>
                  <a:pt x="151427" y="359150"/>
                </a:lnTo>
                <a:lnTo>
                  <a:pt x="191817" y="374393"/>
                </a:lnTo>
                <a:lnTo>
                  <a:pt x="286655" y="403614"/>
                </a:lnTo>
                <a:lnTo>
                  <a:pt x="332410" y="421563"/>
                </a:lnTo>
                <a:lnTo>
                  <a:pt x="364227" y="444631"/>
                </a:lnTo>
                <a:lnTo>
                  <a:pt x="376156" y="476608"/>
                </a:lnTo>
                <a:lnTo>
                  <a:pt x="376156" y="479888"/>
                </a:lnTo>
                <a:lnTo>
                  <a:pt x="369372" y="508820"/>
                </a:lnTo>
                <a:lnTo>
                  <a:pt x="349774" y="530872"/>
                </a:lnTo>
                <a:lnTo>
                  <a:pt x="318491" y="544925"/>
                </a:lnTo>
                <a:lnTo>
                  <a:pt x="276651" y="549858"/>
                </a:lnTo>
                <a:lnTo>
                  <a:pt x="494288" y="549858"/>
                </a:lnTo>
                <a:lnTo>
                  <a:pt x="506927" y="512206"/>
                </a:lnTo>
                <a:lnTo>
                  <a:pt x="511743" y="464596"/>
                </a:lnTo>
                <a:lnTo>
                  <a:pt x="511743" y="462421"/>
                </a:lnTo>
                <a:lnTo>
                  <a:pt x="503451" y="410689"/>
                </a:lnTo>
                <a:lnTo>
                  <a:pt x="480763" y="369220"/>
                </a:lnTo>
                <a:lnTo>
                  <a:pt x="446957" y="336433"/>
                </a:lnTo>
                <a:lnTo>
                  <a:pt x="405314" y="310752"/>
                </a:lnTo>
                <a:lnTo>
                  <a:pt x="359113" y="290599"/>
                </a:lnTo>
                <a:lnTo>
                  <a:pt x="311634" y="274393"/>
                </a:lnTo>
                <a:lnTo>
                  <a:pt x="257257" y="256675"/>
                </a:lnTo>
                <a:lnTo>
                  <a:pt x="211183" y="237626"/>
                </a:lnTo>
                <a:lnTo>
                  <a:pt x="179255" y="214273"/>
                </a:lnTo>
                <a:lnTo>
                  <a:pt x="167314" y="183642"/>
                </a:lnTo>
                <a:lnTo>
                  <a:pt x="167314" y="180363"/>
                </a:lnTo>
                <a:lnTo>
                  <a:pt x="173327" y="155875"/>
                </a:lnTo>
                <a:lnTo>
                  <a:pt x="190820" y="136096"/>
                </a:lnTo>
                <a:lnTo>
                  <a:pt x="218975" y="122874"/>
                </a:lnTo>
                <a:lnTo>
                  <a:pt x="256976" y="118056"/>
                </a:lnTo>
                <a:lnTo>
                  <a:pt x="495529" y="118056"/>
                </a:lnTo>
                <a:lnTo>
                  <a:pt x="497524" y="108217"/>
                </a:lnTo>
                <a:lnTo>
                  <a:pt x="476285" y="62107"/>
                </a:lnTo>
                <a:lnTo>
                  <a:pt x="413695" y="30436"/>
                </a:lnTo>
                <a:lnTo>
                  <a:pt x="363026" y="13937"/>
                </a:lnTo>
                <a:lnTo>
                  <a:pt x="311535" y="3586"/>
                </a:lnTo>
                <a:lnTo>
                  <a:pt x="260253" y="0"/>
                </a:lnTo>
                <a:close/>
              </a:path>
              <a:path w="511809" h="667384">
                <a:moveTo>
                  <a:pt x="495529" y="118056"/>
                </a:moveTo>
                <a:lnTo>
                  <a:pt x="256976" y="118056"/>
                </a:lnTo>
                <a:lnTo>
                  <a:pt x="292077" y="121045"/>
                </a:lnTo>
                <a:lnTo>
                  <a:pt x="329539" y="129671"/>
                </a:lnTo>
                <a:lnTo>
                  <a:pt x="368439" y="143424"/>
                </a:lnTo>
                <a:lnTo>
                  <a:pt x="407851" y="161791"/>
                </a:lnTo>
                <a:lnTo>
                  <a:pt x="414291" y="164200"/>
                </a:lnTo>
                <a:lnTo>
                  <a:pt x="420835" y="166301"/>
                </a:lnTo>
                <a:lnTo>
                  <a:pt x="427991" y="167787"/>
                </a:lnTo>
                <a:lnTo>
                  <a:pt x="436269" y="168350"/>
                </a:lnTo>
                <a:lnTo>
                  <a:pt x="460144" y="163722"/>
                </a:lnTo>
                <a:lnTo>
                  <a:pt x="479611" y="150996"/>
                </a:lnTo>
                <a:lnTo>
                  <a:pt x="492720" y="131914"/>
                </a:lnTo>
                <a:lnTo>
                  <a:pt x="495529" y="118056"/>
                </a:lnTo>
                <a:close/>
              </a:path>
            </a:pathLst>
          </a:custGeom>
          <a:solidFill>
            <a:srgbClr val="6DB3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192858" y="10059510"/>
            <a:ext cx="662940" cy="855980"/>
          </a:xfrm>
          <a:custGeom>
            <a:avLst/>
            <a:gdLst/>
            <a:ahLst/>
            <a:cxnLst/>
            <a:rect l="l" t="t" r="r" b="b"/>
            <a:pathLst>
              <a:path w="662940" h="855979">
                <a:moveTo>
                  <a:pt x="72154" y="2174"/>
                </a:moveTo>
                <a:lnTo>
                  <a:pt x="43361" y="7952"/>
                </a:lnTo>
                <a:lnTo>
                  <a:pt x="20504" y="23779"/>
                </a:lnTo>
                <a:lnTo>
                  <a:pt x="5434" y="47392"/>
                </a:lnTo>
                <a:lnTo>
                  <a:pt x="0" y="76529"/>
                </a:lnTo>
                <a:lnTo>
                  <a:pt x="0" y="782726"/>
                </a:lnTo>
                <a:lnTo>
                  <a:pt x="5739" y="812157"/>
                </a:lnTo>
                <a:lnTo>
                  <a:pt x="21317" y="835338"/>
                </a:lnTo>
                <a:lnTo>
                  <a:pt x="44275" y="850526"/>
                </a:lnTo>
                <a:lnTo>
                  <a:pt x="72154" y="855977"/>
                </a:lnTo>
                <a:lnTo>
                  <a:pt x="100675" y="850220"/>
                </a:lnTo>
                <a:lnTo>
                  <a:pt x="123963" y="834523"/>
                </a:lnTo>
                <a:lnTo>
                  <a:pt x="139663" y="811239"/>
                </a:lnTo>
                <a:lnTo>
                  <a:pt x="145419" y="782726"/>
                </a:lnTo>
                <a:lnTo>
                  <a:pt x="145419" y="555347"/>
                </a:lnTo>
                <a:lnTo>
                  <a:pt x="592869" y="555347"/>
                </a:lnTo>
                <a:lnTo>
                  <a:pt x="603161" y="541159"/>
                </a:lnTo>
                <a:lnTo>
                  <a:pt x="332691" y="541159"/>
                </a:lnTo>
                <a:lnTo>
                  <a:pt x="332000" y="541124"/>
                </a:lnTo>
                <a:lnTo>
                  <a:pt x="331309" y="541124"/>
                </a:lnTo>
                <a:lnTo>
                  <a:pt x="289620" y="536223"/>
                </a:lnTo>
                <a:lnTo>
                  <a:pt x="250723" y="521990"/>
                </a:lnTo>
                <a:lnTo>
                  <a:pt x="215938" y="499132"/>
                </a:lnTo>
                <a:lnTo>
                  <a:pt x="186585" y="468357"/>
                </a:lnTo>
                <a:lnTo>
                  <a:pt x="163984" y="430371"/>
                </a:lnTo>
                <a:lnTo>
                  <a:pt x="149456" y="385882"/>
                </a:lnTo>
                <a:lnTo>
                  <a:pt x="144320" y="335597"/>
                </a:lnTo>
                <a:lnTo>
                  <a:pt x="144320" y="333422"/>
                </a:lnTo>
                <a:lnTo>
                  <a:pt x="149456" y="283832"/>
                </a:lnTo>
                <a:lnTo>
                  <a:pt x="163984" y="239613"/>
                </a:lnTo>
                <a:lnTo>
                  <a:pt x="186585" y="201589"/>
                </a:lnTo>
                <a:lnTo>
                  <a:pt x="215938" y="170581"/>
                </a:lnTo>
                <a:lnTo>
                  <a:pt x="250723" y="147414"/>
                </a:lnTo>
                <a:lnTo>
                  <a:pt x="289620" y="132911"/>
                </a:lnTo>
                <a:lnTo>
                  <a:pt x="331309" y="127893"/>
                </a:lnTo>
                <a:lnTo>
                  <a:pt x="603551" y="127893"/>
                </a:lnTo>
                <a:lnTo>
                  <a:pt x="597985" y="120265"/>
                </a:lnTo>
                <a:lnTo>
                  <a:pt x="145419" y="120265"/>
                </a:lnTo>
                <a:lnTo>
                  <a:pt x="145419" y="76529"/>
                </a:lnTo>
                <a:lnTo>
                  <a:pt x="139663" y="47392"/>
                </a:lnTo>
                <a:lnTo>
                  <a:pt x="123963" y="23779"/>
                </a:lnTo>
                <a:lnTo>
                  <a:pt x="100675" y="7952"/>
                </a:lnTo>
                <a:lnTo>
                  <a:pt x="72154" y="2174"/>
                </a:lnTo>
                <a:close/>
              </a:path>
              <a:path w="662940" h="855979">
                <a:moveTo>
                  <a:pt x="592869" y="555347"/>
                </a:moveTo>
                <a:lnTo>
                  <a:pt x="145419" y="555347"/>
                </a:lnTo>
                <a:lnTo>
                  <a:pt x="175616" y="590263"/>
                </a:lnTo>
                <a:lnTo>
                  <a:pt x="211691" y="621349"/>
                </a:lnTo>
                <a:lnTo>
                  <a:pt x="254538" y="646347"/>
                </a:lnTo>
                <a:lnTo>
                  <a:pt x="305048" y="663001"/>
                </a:lnTo>
                <a:lnTo>
                  <a:pt x="364114" y="669053"/>
                </a:lnTo>
                <a:lnTo>
                  <a:pt x="405323" y="666092"/>
                </a:lnTo>
                <a:lnTo>
                  <a:pt x="445623" y="657291"/>
                </a:lnTo>
                <a:lnTo>
                  <a:pt x="484381" y="642772"/>
                </a:lnTo>
                <a:lnTo>
                  <a:pt x="520959" y="622659"/>
                </a:lnTo>
                <a:lnTo>
                  <a:pt x="554722" y="597076"/>
                </a:lnTo>
                <a:lnTo>
                  <a:pt x="585035" y="566146"/>
                </a:lnTo>
                <a:lnTo>
                  <a:pt x="592869" y="555347"/>
                </a:lnTo>
                <a:close/>
              </a:path>
              <a:path w="662940" h="855979">
                <a:moveTo>
                  <a:pt x="603551" y="127893"/>
                </a:moveTo>
                <a:lnTo>
                  <a:pt x="331309" y="127893"/>
                </a:lnTo>
                <a:lnTo>
                  <a:pt x="373154" y="132738"/>
                </a:lnTo>
                <a:lnTo>
                  <a:pt x="411710" y="146841"/>
                </a:lnTo>
                <a:lnTo>
                  <a:pt x="445830" y="169549"/>
                </a:lnTo>
                <a:lnTo>
                  <a:pt x="474366" y="200212"/>
                </a:lnTo>
                <a:lnTo>
                  <a:pt x="496169" y="238179"/>
                </a:lnTo>
                <a:lnTo>
                  <a:pt x="510093" y="282799"/>
                </a:lnTo>
                <a:lnTo>
                  <a:pt x="514989" y="333422"/>
                </a:lnTo>
                <a:lnTo>
                  <a:pt x="514989" y="335597"/>
                </a:lnTo>
                <a:lnTo>
                  <a:pt x="510158" y="386981"/>
                </a:lnTo>
                <a:lnTo>
                  <a:pt x="496415" y="431902"/>
                </a:lnTo>
                <a:lnTo>
                  <a:pt x="474885" y="469834"/>
                </a:lnTo>
                <a:lnTo>
                  <a:pt x="446692" y="500250"/>
                </a:lnTo>
                <a:lnTo>
                  <a:pt x="412961" y="522627"/>
                </a:lnTo>
                <a:lnTo>
                  <a:pt x="374816" y="536438"/>
                </a:lnTo>
                <a:lnTo>
                  <a:pt x="333382" y="541159"/>
                </a:lnTo>
                <a:lnTo>
                  <a:pt x="603161" y="541159"/>
                </a:lnTo>
                <a:lnTo>
                  <a:pt x="632768" y="488736"/>
                </a:lnTo>
                <a:lnTo>
                  <a:pt x="648916" y="442503"/>
                </a:lnTo>
                <a:lnTo>
                  <a:pt x="659071" y="391415"/>
                </a:lnTo>
                <a:lnTo>
                  <a:pt x="662597" y="335597"/>
                </a:lnTo>
                <a:lnTo>
                  <a:pt x="662597" y="333422"/>
                </a:lnTo>
                <a:lnTo>
                  <a:pt x="659046" y="277114"/>
                </a:lnTo>
                <a:lnTo>
                  <a:pt x="648826" y="225725"/>
                </a:lnTo>
                <a:lnTo>
                  <a:pt x="632588" y="179348"/>
                </a:lnTo>
                <a:lnTo>
                  <a:pt x="610982" y="138077"/>
                </a:lnTo>
                <a:lnTo>
                  <a:pt x="603551" y="127893"/>
                </a:lnTo>
                <a:close/>
              </a:path>
              <a:path w="662940" h="855979">
                <a:moveTo>
                  <a:pt x="364114" y="0"/>
                </a:moveTo>
                <a:lnTo>
                  <a:pt x="306093" y="5999"/>
                </a:lnTo>
                <a:lnTo>
                  <a:pt x="256106" y="22808"/>
                </a:lnTo>
                <a:lnTo>
                  <a:pt x="213259" y="48644"/>
                </a:lnTo>
                <a:lnTo>
                  <a:pt x="176661" y="81724"/>
                </a:lnTo>
                <a:lnTo>
                  <a:pt x="145419" y="120265"/>
                </a:lnTo>
                <a:lnTo>
                  <a:pt x="597985" y="120265"/>
                </a:lnTo>
                <a:lnTo>
                  <a:pt x="554272" y="71226"/>
                </a:lnTo>
                <a:lnTo>
                  <a:pt x="520468" y="45834"/>
                </a:lnTo>
                <a:lnTo>
                  <a:pt x="483900" y="25922"/>
                </a:lnTo>
                <a:lnTo>
                  <a:pt x="445218" y="11583"/>
                </a:lnTo>
                <a:lnTo>
                  <a:pt x="405072" y="2911"/>
                </a:lnTo>
                <a:lnTo>
                  <a:pt x="364114" y="0"/>
                </a:lnTo>
                <a:close/>
              </a:path>
            </a:pathLst>
          </a:custGeom>
          <a:solidFill>
            <a:srgbClr val="6DB3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911243" y="10061685"/>
            <a:ext cx="381635" cy="664845"/>
          </a:xfrm>
          <a:custGeom>
            <a:avLst/>
            <a:gdLst/>
            <a:ahLst/>
            <a:cxnLst/>
            <a:rect l="l" t="t" r="r" b="b"/>
            <a:pathLst>
              <a:path w="381634" h="664845">
                <a:moveTo>
                  <a:pt x="74332" y="0"/>
                </a:moveTo>
                <a:lnTo>
                  <a:pt x="45365" y="5778"/>
                </a:lnTo>
                <a:lnTo>
                  <a:pt x="22127" y="21604"/>
                </a:lnTo>
                <a:lnTo>
                  <a:pt x="6675" y="45217"/>
                </a:lnTo>
                <a:lnTo>
                  <a:pt x="1068" y="74354"/>
                </a:lnTo>
                <a:lnTo>
                  <a:pt x="0" y="74354"/>
                </a:lnTo>
                <a:lnTo>
                  <a:pt x="0" y="592524"/>
                </a:lnTo>
                <a:lnTo>
                  <a:pt x="5740" y="620865"/>
                </a:lnTo>
                <a:lnTo>
                  <a:pt x="21322" y="643768"/>
                </a:lnTo>
                <a:lnTo>
                  <a:pt x="44284" y="659086"/>
                </a:lnTo>
                <a:lnTo>
                  <a:pt x="72165" y="664669"/>
                </a:lnTo>
                <a:lnTo>
                  <a:pt x="101299" y="658931"/>
                </a:lnTo>
                <a:lnTo>
                  <a:pt x="124904" y="643354"/>
                </a:lnTo>
                <a:lnTo>
                  <a:pt x="140723" y="620399"/>
                </a:lnTo>
                <a:lnTo>
                  <a:pt x="146498" y="592524"/>
                </a:lnTo>
                <a:lnTo>
                  <a:pt x="146498" y="380437"/>
                </a:lnTo>
                <a:lnTo>
                  <a:pt x="150741" y="328352"/>
                </a:lnTo>
                <a:lnTo>
                  <a:pt x="163039" y="281236"/>
                </a:lnTo>
                <a:lnTo>
                  <a:pt x="182739" y="239777"/>
                </a:lnTo>
                <a:lnTo>
                  <a:pt x="209190" y="204666"/>
                </a:lnTo>
                <a:lnTo>
                  <a:pt x="241742" y="176594"/>
                </a:lnTo>
                <a:lnTo>
                  <a:pt x="279744" y="156250"/>
                </a:lnTo>
                <a:lnTo>
                  <a:pt x="322545" y="144325"/>
                </a:lnTo>
                <a:lnTo>
                  <a:pt x="345610" y="135370"/>
                </a:lnTo>
                <a:lnTo>
                  <a:pt x="364369" y="120269"/>
                </a:lnTo>
                <a:lnTo>
                  <a:pt x="370992" y="109322"/>
                </a:lnTo>
                <a:lnTo>
                  <a:pt x="147597" y="109322"/>
                </a:lnTo>
                <a:lnTo>
                  <a:pt x="147597" y="74354"/>
                </a:lnTo>
                <a:lnTo>
                  <a:pt x="141841" y="45217"/>
                </a:lnTo>
                <a:lnTo>
                  <a:pt x="126141" y="21604"/>
                </a:lnTo>
                <a:lnTo>
                  <a:pt x="102853" y="5778"/>
                </a:lnTo>
                <a:lnTo>
                  <a:pt x="74332" y="0"/>
                </a:lnTo>
                <a:close/>
              </a:path>
              <a:path w="381634" h="664845">
                <a:moveTo>
                  <a:pt x="309425" y="0"/>
                </a:moveTo>
                <a:lnTo>
                  <a:pt x="257838" y="9397"/>
                </a:lnTo>
                <a:lnTo>
                  <a:pt x="206773" y="34169"/>
                </a:lnTo>
                <a:lnTo>
                  <a:pt x="166578" y="69187"/>
                </a:lnTo>
                <a:lnTo>
                  <a:pt x="147597" y="109322"/>
                </a:lnTo>
                <a:lnTo>
                  <a:pt x="370992" y="109322"/>
                </a:lnTo>
                <a:lnTo>
                  <a:pt x="376977" y="99427"/>
                </a:lnTo>
                <a:lnTo>
                  <a:pt x="381590" y="73250"/>
                </a:lnTo>
                <a:lnTo>
                  <a:pt x="376772" y="43819"/>
                </a:lnTo>
                <a:lnTo>
                  <a:pt x="362729" y="20637"/>
                </a:lnTo>
                <a:lnTo>
                  <a:pt x="340075" y="5450"/>
                </a:lnTo>
                <a:lnTo>
                  <a:pt x="309425" y="0"/>
                </a:lnTo>
                <a:close/>
              </a:path>
            </a:pathLst>
          </a:custGeom>
          <a:solidFill>
            <a:srgbClr val="6DB3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351869" y="10063895"/>
            <a:ext cx="146050" cy="663575"/>
          </a:xfrm>
          <a:custGeom>
            <a:avLst/>
            <a:gdLst/>
            <a:ahLst/>
            <a:cxnLst/>
            <a:rect l="l" t="t" r="r" b="b"/>
            <a:pathLst>
              <a:path w="146050" h="663575">
                <a:moveTo>
                  <a:pt x="72165" y="0"/>
                </a:moveTo>
                <a:lnTo>
                  <a:pt x="43365" y="5756"/>
                </a:lnTo>
                <a:lnTo>
                  <a:pt x="20505" y="21453"/>
                </a:lnTo>
                <a:lnTo>
                  <a:pt x="5434" y="44736"/>
                </a:lnTo>
                <a:lnTo>
                  <a:pt x="0" y="73250"/>
                </a:lnTo>
                <a:lnTo>
                  <a:pt x="0" y="591419"/>
                </a:lnTo>
                <a:lnTo>
                  <a:pt x="5740" y="619745"/>
                </a:lnTo>
                <a:lnTo>
                  <a:pt x="21322" y="642650"/>
                </a:lnTo>
                <a:lnTo>
                  <a:pt x="44284" y="657976"/>
                </a:lnTo>
                <a:lnTo>
                  <a:pt x="72165" y="663565"/>
                </a:lnTo>
                <a:lnTo>
                  <a:pt x="100681" y="657976"/>
                </a:lnTo>
                <a:lnTo>
                  <a:pt x="123970" y="642650"/>
                </a:lnTo>
                <a:lnTo>
                  <a:pt x="139672" y="619745"/>
                </a:lnTo>
                <a:lnTo>
                  <a:pt x="145430" y="591419"/>
                </a:lnTo>
                <a:lnTo>
                  <a:pt x="145430" y="73250"/>
                </a:lnTo>
                <a:lnTo>
                  <a:pt x="139672" y="44736"/>
                </a:lnTo>
                <a:lnTo>
                  <a:pt x="123970" y="21453"/>
                </a:lnTo>
                <a:lnTo>
                  <a:pt x="100681" y="5756"/>
                </a:lnTo>
                <a:lnTo>
                  <a:pt x="72165" y="0"/>
                </a:lnTo>
                <a:close/>
              </a:path>
            </a:pathLst>
          </a:custGeom>
          <a:solidFill>
            <a:srgbClr val="6DB3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572732" y="10061685"/>
            <a:ext cx="575310" cy="666115"/>
          </a:xfrm>
          <a:custGeom>
            <a:avLst/>
            <a:gdLst/>
            <a:ahLst/>
            <a:cxnLst/>
            <a:rect l="l" t="t" r="r" b="b"/>
            <a:pathLst>
              <a:path w="575309" h="666115">
                <a:moveTo>
                  <a:pt x="72165" y="2208"/>
                </a:moveTo>
                <a:lnTo>
                  <a:pt x="43833" y="7964"/>
                </a:lnTo>
                <a:lnTo>
                  <a:pt x="20922" y="23662"/>
                </a:lnTo>
                <a:lnTo>
                  <a:pt x="5590" y="46945"/>
                </a:lnTo>
                <a:lnTo>
                  <a:pt x="0" y="75458"/>
                </a:lnTo>
                <a:lnTo>
                  <a:pt x="0" y="593629"/>
                </a:lnTo>
                <a:lnTo>
                  <a:pt x="5740" y="621955"/>
                </a:lnTo>
                <a:lnTo>
                  <a:pt x="21322" y="644860"/>
                </a:lnTo>
                <a:lnTo>
                  <a:pt x="44284" y="660186"/>
                </a:lnTo>
                <a:lnTo>
                  <a:pt x="72165" y="665774"/>
                </a:lnTo>
                <a:lnTo>
                  <a:pt x="101323" y="660186"/>
                </a:lnTo>
                <a:lnTo>
                  <a:pt x="124941" y="644860"/>
                </a:lnTo>
                <a:lnTo>
                  <a:pt x="140764" y="621955"/>
                </a:lnTo>
                <a:lnTo>
                  <a:pt x="146540" y="593629"/>
                </a:lnTo>
                <a:lnTo>
                  <a:pt x="146540" y="294070"/>
                </a:lnTo>
                <a:lnTo>
                  <a:pt x="153468" y="239284"/>
                </a:lnTo>
                <a:lnTo>
                  <a:pt x="173098" y="194934"/>
                </a:lnTo>
                <a:lnTo>
                  <a:pt x="203695" y="162018"/>
                </a:lnTo>
                <a:lnTo>
                  <a:pt x="243527" y="141536"/>
                </a:lnTo>
                <a:lnTo>
                  <a:pt x="290860" y="134487"/>
                </a:lnTo>
                <a:lnTo>
                  <a:pt x="555309" y="134487"/>
                </a:lnTo>
                <a:lnTo>
                  <a:pt x="542671" y="106042"/>
                </a:lnTo>
                <a:lnTo>
                  <a:pt x="146540" y="106042"/>
                </a:lnTo>
                <a:lnTo>
                  <a:pt x="146540" y="75458"/>
                </a:lnTo>
                <a:lnTo>
                  <a:pt x="140764" y="46945"/>
                </a:lnTo>
                <a:lnTo>
                  <a:pt x="124941" y="23662"/>
                </a:lnTo>
                <a:lnTo>
                  <a:pt x="101323" y="7964"/>
                </a:lnTo>
                <a:lnTo>
                  <a:pt x="72165" y="2208"/>
                </a:lnTo>
                <a:close/>
              </a:path>
              <a:path w="575309" h="666115">
                <a:moveTo>
                  <a:pt x="555309" y="134487"/>
                </a:moveTo>
                <a:lnTo>
                  <a:pt x="290860" y="134487"/>
                </a:lnTo>
                <a:lnTo>
                  <a:pt x="339322" y="141204"/>
                </a:lnTo>
                <a:lnTo>
                  <a:pt x="378013" y="160935"/>
                </a:lnTo>
                <a:lnTo>
                  <a:pt x="406359" y="193048"/>
                </a:lnTo>
                <a:lnTo>
                  <a:pt x="423788" y="236912"/>
                </a:lnTo>
                <a:lnTo>
                  <a:pt x="429725" y="291895"/>
                </a:lnTo>
                <a:lnTo>
                  <a:pt x="429725" y="592524"/>
                </a:lnTo>
                <a:lnTo>
                  <a:pt x="435331" y="620865"/>
                </a:lnTo>
                <a:lnTo>
                  <a:pt x="450780" y="643768"/>
                </a:lnTo>
                <a:lnTo>
                  <a:pt x="474018" y="659086"/>
                </a:lnTo>
                <a:lnTo>
                  <a:pt x="502989" y="664669"/>
                </a:lnTo>
                <a:lnTo>
                  <a:pt x="531332" y="659086"/>
                </a:lnTo>
                <a:lnTo>
                  <a:pt x="554239" y="643768"/>
                </a:lnTo>
                <a:lnTo>
                  <a:pt x="569560" y="620865"/>
                </a:lnTo>
                <a:lnTo>
                  <a:pt x="575144" y="592524"/>
                </a:lnTo>
                <a:lnTo>
                  <a:pt x="575144" y="245984"/>
                </a:lnTo>
                <a:lnTo>
                  <a:pt x="571291" y="192728"/>
                </a:lnTo>
                <a:lnTo>
                  <a:pt x="559904" y="144827"/>
                </a:lnTo>
                <a:lnTo>
                  <a:pt x="555309" y="134487"/>
                </a:lnTo>
                <a:close/>
              </a:path>
              <a:path w="575309" h="666115">
                <a:moveTo>
                  <a:pt x="347717" y="0"/>
                </a:moveTo>
                <a:lnTo>
                  <a:pt x="292058" y="5259"/>
                </a:lnTo>
                <a:lnTo>
                  <a:pt x="245107" y="20018"/>
                </a:lnTo>
                <a:lnTo>
                  <a:pt x="205867" y="42753"/>
                </a:lnTo>
                <a:lnTo>
                  <a:pt x="173343" y="71936"/>
                </a:lnTo>
                <a:lnTo>
                  <a:pt x="146540" y="106042"/>
                </a:lnTo>
                <a:lnTo>
                  <a:pt x="542671" y="106042"/>
                </a:lnTo>
                <a:lnTo>
                  <a:pt x="515551" y="67239"/>
                </a:lnTo>
                <a:lnTo>
                  <a:pt x="483098" y="38629"/>
                </a:lnTo>
                <a:lnTo>
                  <a:pt x="444137" y="17527"/>
                </a:lnTo>
                <a:lnTo>
                  <a:pt x="398925" y="4471"/>
                </a:lnTo>
                <a:lnTo>
                  <a:pt x="347717" y="0"/>
                </a:lnTo>
                <a:close/>
              </a:path>
            </a:pathLst>
          </a:custGeom>
          <a:solidFill>
            <a:srgbClr val="6DB3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205843" y="10057335"/>
            <a:ext cx="664210" cy="855344"/>
          </a:xfrm>
          <a:custGeom>
            <a:avLst/>
            <a:gdLst/>
            <a:ahLst/>
            <a:cxnLst/>
            <a:rect l="l" t="t" r="r" b="b"/>
            <a:pathLst>
              <a:path w="664209" h="855345">
                <a:moveTo>
                  <a:pt x="91840" y="678857"/>
                </a:moveTo>
                <a:lnTo>
                  <a:pt x="67176" y="683642"/>
                </a:lnTo>
                <a:lnTo>
                  <a:pt x="47014" y="696626"/>
                </a:lnTo>
                <a:lnTo>
                  <a:pt x="33409" y="715759"/>
                </a:lnTo>
                <a:lnTo>
                  <a:pt x="28417" y="738990"/>
                </a:lnTo>
                <a:lnTo>
                  <a:pt x="31373" y="758797"/>
                </a:lnTo>
                <a:lnTo>
                  <a:pt x="69987" y="796913"/>
                </a:lnTo>
                <a:lnTo>
                  <a:pt x="116999" y="817642"/>
                </a:lnTo>
                <a:lnTo>
                  <a:pt x="165065" y="833853"/>
                </a:lnTo>
                <a:lnTo>
                  <a:pt x="214442" y="845496"/>
                </a:lnTo>
                <a:lnTo>
                  <a:pt x="265390" y="852519"/>
                </a:lnTo>
                <a:lnTo>
                  <a:pt x="318168" y="854872"/>
                </a:lnTo>
                <a:lnTo>
                  <a:pt x="373984" y="852573"/>
                </a:lnTo>
                <a:lnTo>
                  <a:pt x="425368" y="845598"/>
                </a:lnTo>
                <a:lnTo>
                  <a:pt x="472075" y="833824"/>
                </a:lnTo>
                <a:lnTo>
                  <a:pt x="513862" y="817130"/>
                </a:lnTo>
                <a:lnTo>
                  <a:pt x="550485" y="795398"/>
                </a:lnTo>
                <a:lnTo>
                  <a:pt x="581699" y="768504"/>
                </a:lnTo>
                <a:lnTo>
                  <a:pt x="609549" y="734606"/>
                </a:lnTo>
                <a:lnTo>
                  <a:pt x="313812" y="734606"/>
                </a:lnTo>
                <a:lnTo>
                  <a:pt x="260450" y="731209"/>
                </a:lnTo>
                <a:lnTo>
                  <a:pt x="210060" y="721359"/>
                </a:lnTo>
                <a:lnTo>
                  <a:pt x="162338" y="705568"/>
                </a:lnTo>
                <a:lnTo>
                  <a:pt x="116980" y="684346"/>
                </a:lnTo>
                <a:lnTo>
                  <a:pt x="111512" y="681639"/>
                </a:lnTo>
                <a:lnTo>
                  <a:pt x="105227" y="679958"/>
                </a:lnTo>
                <a:lnTo>
                  <a:pt x="98533" y="679098"/>
                </a:lnTo>
                <a:lnTo>
                  <a:pt x="91840" y="678857"/>
                </a:lnTo>
                <a:close/>
              </a:path>
              <a:path w="664209" h="855345">
                <a:moveTo>
                  <a:pt x="661949" y="558626"/>
                </a:moveTo>
                <a:lnTo>
                  <a:pt x="516099" y="558626"/>
                </a:lnTo>
                <a:lnTo>
                  <a:pt x="509371" y="604862"/>
                </a:lnTo>
                <a:lnTo>
                  <a:pt x="494933" y="644192"/>
                </a:lnTo>
                <a:lnTo>
                  <a:pt x="472977" y="676540"/>
                </a:lnTo>
                <a:lnTo>
                  <a:pt x="443695" y="701831"/>
                </a:lnTo>
                <a:lnTo>
                  <a:pt x="407279" y="719989"/>
                </a:lnTo>
                <a:lnTo>
                  <a:pt x="363920" y="730940"/>
                </a:lnTo>
                <a:lnTo>
                  <a:pt x="313812" y="734606"/>
                </a:lnTo>
                <a:lnTo>
                  <a:pt x="609549" y="734606"/>
                </a:lnTo>
                <a:lnTo>
                  <a:pt x="610794" y="733091"/>
                </a:lnTo>
                <a:lnTo>
                  <a:pt x="633703" y="691175"/>
                </a:lnTo>
                <a:lnTo>
                  <a:pt x="650265" y="642805"/>
                </a:lnTo>
                <a:lnTo>
                  <a:pt x="660320" y="588031"/>
                </a:lnTo>
                <a:lnTo>
                  <a:pt x="661949" y="558626"/>
                </a:lnTo>
                <a:close/>
              </a:path>
              <a:path w="664209" h="855345">
                <a:moveTo>
                  <a:pt x="297415" y="0"/>
                </a:moveTo>
                <a:lnTo>
                  <a:pt x="256722" y="2936"/>
                </a:lnTo>
                <a:lnTo>
                  <a:pt x="216794" y="11672"/>
                </a:lnTo>
                <a:lnTo>
                  <a:pt x="178286" y="26101"/>
                </a:lnTo>
                <a:lnTo>
                  <a:pt x="141853" y="46113"/>
                </a:lnTo>
                <a:lnTo>
                  <a:pt x="108151" y="71600"/>
                </a:lnTo>
                <a:lnTo>
                  <a:pt x="77836" y="102453"/>
                </a:lnTo>
                <a:lnTo>
                  <a:pt x="51563" y="138565"/>
                </a:lnTo>
                <a:lnTo>
                  <a:pt x="29987" y="179826"/>
                </a:lnTo>
                <a:lnTo>
                  <a:pt x="13764" y="226128"/>
                </a:lnTo>
                <a:lnTo>
                  <a:pt x="3550" y="277363"/>
                </a:lnTo>
                <a:lnTo>
                  <a:pt x="0" y="333422"/>
                </a:lnTo>
                <a:lnTo>
                  <a:pt x="0" y="336701"/>
                </a:lnTo>
                <a:lnTo>
                  <a:pt x="3525" y="392511"/>
                </a:lnTo>
                <a:lnTo>
                  <a:pt x="13674" y="443592"/>
                </a:lnTo>
                <a:lnTo>
                  <a:pt x="29807" y="489819"/>
                </a:lnTo>
                <a:lnTo>
                  <a:pt x="51283" y="531070"/>
                </a:lnTo>
                <a:lnTo>
                  <a:pt x="77461" y="567222"/>
                </a:lnTo>
                <a:lnTo>
                  <a:pt x="107701" y="598150"/>
                </a:lnTo>
                <a:lnTo>
                  <a:pt x="141363" y="623731"/>
                </a:lnTo>
                <a:lnTo>
                  <a:pt x="177805" y="643843"/>
                </a:lnTo>
                <a:lnTo>
                  <a:pt x="216388" y="658361"/>
                </a:lnTo>
                <a:lnTo>
                  <a:pt x="256472" y="667162"/>
                </a:lnTo>
                <a:lnTo>
                  <a:pt x="297415" y="670124"/>
                </a:lnTo>
                <a:lnTo>
                  <a:pt x="356993" y="664089"/>
                </a:lnTo>
                <a:lnTo>
                  <a:pt x="407759" y="647559"/>
                </a:lnTo>
                <a:lnTo>
                  <a:pt x="450604" y="622897"/>
                </a:lnTo>
                <a:lnTo>
                  <a:pt x="486420" y="592465"/>
                </a:lnTo>
                <a:lnTo>
                  <a:pt x="516099" y="558626"/>
                </a:lnTo>
                <a:lnTo>
                  <a:pt x="661949" y="558626"/>
                </a:lnTo>
                <a:lnTo>
                  <a:pt x="662798" y="543300"/>
                </a:lnTo>
                <a:lnTo>
                  <a:pt x="332387" y="543300"/>
                </a:lnTo>
                <a:lnTo>
                  <a:pt x="290196" y="538510"/>
                </a:lnTo>
                <a:lnTo>
                  <a:pt x="251505" y="524521"/>
                </a:lnTo>
                <a:lnTo>
                  <a:pt x="217404" y="501908"/>
                </a:lnTo>
                <a:lnTo>
                  <a:pt x="188984" y="471245"/>
                </a:lnTo>
                <a:lnTo>
                  <a:pt x="167335" y="433107"/>
                </a:lnTo>
                <a:lnTo>
                  <a:pt x="153546" y="388068"/>
                </a:lnTo>
                <a:lnTo>
                  <a:pt x="148707" y="336701"/>
                </a:lnTo>
                <a:lnTo>
                  <a:pt x="148811" y="333422"/>
                </a:lnTo>
                <a:lnTo>
                  <a:pt x="153604" y="283871"/>
                </a:lnTo>
                <a:lnTo>
                  <a:pt x="167529" y="239256"/>
                </a:lnTo>
                <a:lnTo>
                  <a:pt x="189334" y="201296"/>
                </a:lnTo>
                <a:lnTo>
                  <a:pt x="217870" y="170640"/>
                </a:lnTo>
                <a:lnTo>
                  <a:pt x="251990" y="147939"/>
                </a:lnTo>
                <a:lnTo>
                  <a:pt x="290545" y="133841"/>
                </a:lnTo>
                <a:lnTo>
                  <a:pt x="332387" y="128998"/>
                </a:lnTo>
                <a:lnTo>
                  <a:pt x="663707" y="128998"/>
                </a:lnTo>
                <a:lnTo>
                  <a:pt x="663707" y="121335"/>
                </a:lnTo>
                <a:lnTo>
                  <a:pt x="516099" y="121335"/>
                </a:lnTo>
                <a:lnTo>
                  <a:pt x="485268" y="82696"/>
                </a:lnTo>
                <a:lnTo>
                  <a:pt x="448716" y="49352"/>
                </a:lnTo>
                <a:lnTo>
                  <a:pt x="405712" y="23194"/>
                </a:lnTo>
                <a:lnTo>
                  <a:pt x="355522" y="6113"/>
                </a:lnTo>
                <a:lnTo>
                  <a:pt x="297415" y="0"/>
                </a:lnTo>
                <a:close/>
              </a:path>
              <a:path w="664209" h="855345">
                <a:moveTo>
                  <a:pt x="663707" y="128998"/>
                </a:moveTo>
                <a:lnTo>
                  <a:pt x="332387" y="128998"/>
                </a:lnTo>
                <a:lnTo>
                  <a:pt x="374077" y="133957"/>
                </a:lnTo>
                <a:lnTo>
                  <a:pt x="412975" y="148325"/>
                </a:lnTo>
                <a:lnTo>
                  <a:pt x="447762" y="171336"/>
                </a:lnTo>
                <a:lnTo>
                  <a:pt x="477117" y="202223"/>
                </a:lnTo>
                <a:lnTo>
                  <a:pt x="499720" y="240222"/>
                </a:lnTo>
                <a:lnTo>
                  <a:pt x="514250" y="284567"/>
                </a:lnTo>
                <a:lnTo>
                  <a:pt x="519277" y="333422"/>
                </a:lnTo>
                <a:lnTo>
                  <a:pt x="519387" y="336701"/>
                </a:lnTo>
                <a:lnTo>
                  <a:pt x="514645" y="387035"/>
                </a:lnTo>
                <a:lnTo>
                  <a:pt x="500381" y="431673"/>
                </a:lnTo>
                <a:lnTo>
                  <a:pt x="477915" y="469868"/>
                </a:lnTo>
                <a:lnTo>
                  <a:pt x="448565" y="500875"/>
                </a:lnTo>
                <a:lnTo>
                  <a:pt x="413648" y="523947"/>
                </a:lnTo>
                <a:lnTo>
                  <a:pt x="374482" y="538338"/>
                </a:lnTo>
                <a:lnTo>
                  <a:pt x="332387" y="543300"/>
                </a:lnTo>
                <a:lnTo>
                  <a:pt x="662798" y="543300"/>
                </a:lnTo>
                <a:lnTo>
                  <a:pt x="663707" y="526903"/>
                </a:lnTo>
                <a:lnTo>
                  <a:pt x="663707" y="128998"/>
                </a:lnTo>
                <a:close/>
              </a:path>
              <a:path w="664209" h="855345">
                <a:moveTo>
                  <a:pt x="590442" y="3279"/>
                </a:moveTo>
                <a:lnTo>
                  <a:pt x="561277" y="9069"/>
                </a:lnTo>
                <a:lnTo>
                  <a:pt x="537694" y="24866"/>
                </a:lnTo>
                <a:lnTo>
                  <a:pt x="521874" y="48467"/>
                </a:lnTo>
                <a:lnTo>
                  <a:pt x="516099" y="77599"/>
                </a:lnTo>
                <a:lnTo>
                  <a:pt x="516099" y="121335"/>
                </a:lnTo>
                <a:lnTo>
                  <a:pt x="663707" y="121335"/>
                </a:lnTo>
                <a:lnTo>
                  <a:pt x="663707" y="78704"/>
                </a:lnTo>
                <a:lnTo>
                  <a:pt x="657949" y="48933"/>
                </a:lnTo>
                <a:lnTo>
                  <a:pt x="642247" y="25004"/>
                </a:lnTo>
                <a:lnTo>
                  <a:pt x="618959" y="9069"/>
                </a:lnTo>
                <a:lnTo>
                  <a:pt x="590442" y="3279"/>
                </a:lnTo>
                <a:close/>
              </a:path>
            </a:pathLst>
          </a:custGeom>
          <a:solidFill>
            <a:srgbClr val="6DB33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51869" y="9812351"/>
            <a:ext cx="147639" cy="1476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962490" y="10064963"/>
            <a:ext cx="150885" cy="1497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729" y="1500770"/>
            <a:ext cx="10801350" cy="179832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775"/>
              </a:spcBef>
            </a:pPr>
            <a:r>
              <a:rPr sz="6500" spc="95" dirty="0">
                <a:latin typeface="Georgia"/>
                <a:cs typeface="Georgia"/>
              </a:rPr>
              <a:t>Embedding</a:t>
            </a:r>
            <a:r>
              <a:rPr sz="6500" spc="-254" dirty="0">
                <a:latin typeface="Georgia"/>
                <a:cs typeface="Georgia"/>
              </a:rPr>
              <a:t> </a:t>
            </a:r>
            <a:r>
              <a:rPr sz="6500" spc="170" dirty="0">
                <a:latin typeface="Georgia"/>
                <a:cs typeface="Georgia"/>
              </a:rPr>
              <a:t>Models</a:t>
            </a:r>
            <a:endParaRPr sz="65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4200" spc="120" dirty="0">
                <a:latin typeface="Georgia"/>
                <a:cs typeface="Georgia"/>
              </a:rPr>
              <a:t>Portable</a:t>
            </a:r>
            <a:r>
              <a:rPr sz="4200" spc="10" dirty="0">
                <a:latin typeface="Georgia"/>
                <a:cs typeface="Georgia"/>
              </a:rPr>
              <a:t> </a:t>
            </a:r>
            <a:r>
              <a:rPr sz="4200" spc="90" dirty="0">
                <a:latin typeface="Georgia"/>
                <a:cs typeface="Georgia"/>
              </a:rPr>
              <a:t>API</a:t>
            </a:r>
            <a:r>
              <a:rPr sz="4200" spc="10" dirty="0">
                <a:latin typeface="Georgia"/>
                <a:cs typeface="Georgia"/>
              </a:rPr>
              <a:t> </a:t>
            </a:r>
            <a:r>
              <a:rPr sz="4200" spc="220" dirty="0">
                <a:latin typeface="Georgia"/>
                <a:cs typeface="Georgia"/>
              </a:rPr>
              <a:t>across</a:t>
            </a:r>
            <a:r>
              <a:rPr sz="4200" spc="10" dirty="0">
                <a:latin typeface="Georgia"/>
                <a:cs typeface="Georgia"/>
              </a:rPr>
              <a:t> </a:t>
            </a:r>
            <a:r>
              <a:rPr sz="4200" spc="160" dirty="0">
                <a:latin typeface="Georgia"/>
                <a:cs typeface="Georgia"/>
              </a:rPr>
              <a:t>Vector</a:t>
            </a:r>
            <a:r>
              <a:rPr sz="4200" spc="15" dirty="0">
                <a:latin typeface="Georgia"/>
                <a:cs typeface="Georgia"/>
              </a:rPr>
              <a:t> </a:t>
            </a:r>
            <a:r>
              <a:rPr sz="4200" spc="105" dirty="0">
                <a:latin typeface="Georgia"/>
                <a:cs typeface="Georgia"/>
              </a:rPr>
              <a:t>Store</a:t>
            </a:r>
            <a:r>
              <a:rPr sz="4200" spc="10" dirty="0">
                <a:latin typeface="Georgia"/>
                <a:cs typeface="Georgia"/>
              </a:rPr>
              <a:t> </a:t>
            </a:r>
            <a:r>
              <a:rPr sz="4200" spc="165" dirty="0">
                <a:latin typeface="Georgia"/>
                <a:cs typeface="Georgia"/>
              </a:rPr>
              <a:t>providers</a:t>
            </a:r>
            <a:endParaRPr sz="4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3917" y="3966777"/>
            <a:ext cx="3117850" cy="683831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1765"/>
              </a:spcBef>
              <a:buSzPct val="123000"/>
              <a:buChar char="•"/>
              <a:tabLst>
                <a:tab pos="371475" algn="l"/>
                <a:tab pos="372110" algn="l"/>
              </a:tabLst>
            </a:pPr>
            <a:r>
              <a:rPr sz="2800" spc="45" dirty="0">
                <a:solidFill>
                  <a:srgbClr val="FFFFFF"/>
                </a:solidFill>
                <a:latin typeface="Georgia"/>
                <a:cs typeface="Georgia"/>
              </a:rPr>
              <a:t>Open</a:t>
            </a:r>
            <a:r>
              <a:rPr sz="280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Georgia"/>
                <a:cs typeface="Georgia"/>
              </a:rPr>
              <a:t>AI</a:t>
            </a:r>
            <a:endParaRPr sz="2800">
              <a:latin typeface="Georgia"/>
              <a:cs typeface="Georgia"/>
            </a:endParaRPr>
          </a:p>
          <a:p>
            <a:pPr marL="371475" indent="-359410">
              <a:lnSpc>
                <a:spcPct val="100000"/>
              </a:lnSpc>
              <a:spcBef>
                <a:spcPts val="2700"/>
              </a:spcBef>
              <a:buSzPct val="123000"/>
              <a:buChar char="•"/>
              <a:tabLst>
                <a:tab pos="371475" algn="l"/>
                <a:tab pos="372110" algn="l"/>
              </a:tabLst>
            </a:pPr>
            <a:r>
              <a:rPr sz="2800" spc="125" dirty="0">
                <a:solidFill>
                  <a:srgbClr val="FFFFFF"/>
                </a:solidFill>
                <a:latin typeface="Georgia"/>
                <a:cs typeface="Georgia"/>
              </a:rPr>
              <a:t>Azure</a:t>
            </a:r>
            <a:r>
              <a:rPr sz="28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Georgia"/>
                <a:cs typeface="Georgia"/>
              </a:rPr>
              <a:t>Open</a:t>
            </a:r>
            <a:r>
              <a:rPr sz="28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Georgia"/>
                <a:cs typeface="Georgia"/>
              </a:rPr>
              <a:t>AI</a:t>
            </a:r>
            <a:endParaRPr sz="2800">
              <a:latin typeface="Georgia"/>
              <a:cs typeface="Georgia"/>
            </a:endParaRPr>
          </a:p>
          <a:p>
            <a:pPr marL="371475" indent="-359410">
              <a:lnSpc>
                <a:spcPct val="100000"/>
              </a:lnSpc>
              <a:spcBef>
                <a:spcPts val="2700"/>
              </a:spcBef>
              <a:buSzPct val="123000"/>
              <a:buChar char="•"/>
              <a:tabLst>
                <a:tab pos="371475" algn="l"/>
                <a:tab pos="372110" algn="l"/>
              </a:tabLst>
            </a:pPr>
            <a:r>
              <a:rPr sz="2800" spc="90" dirty="0">
                <a:solidFill>
                  <a:srgbClr val="FFFFFF"/>
                </a:solidFill>
                <a:latin typeface="Georgia"/>
                <a:cs typeface="Georgia"/>
              </a:rPr>
              <a:t>Ollama</a:t>
            </a:r>
            <a:endParaRPr sz="2800">
              <a:latin typeface="Georgia"/>
              <a:cs typeface="Georgia"/>
            </a:endParaRPr>
          </a:p>
          <a:p>
            <a:pPr marL="371475" indent="-359410">
              <a:lnSpc>
                <a:spcPct val="100000"/>
              </a:lnSpc>
              <a:spcBef>
                <a:spcPts val="2700"/>
              </a:spcBef>
              <a:buSzPct val="123000"/>
              <a:buChar char="•"/>
              <a:tabLst>
                <a:tab pos="371475" algn="l"/>
                <a:tab pos="372110" algn="l"/>
              </a:tabLst>
            </a:pPr>
            <a:r>
              <a:rPr sz="2800" spc="5" dirty="0">
                <a:solidFill>
                  <a:srgbClr val="FFFFFF"/>
                </a:solidFill>
                <a:latin typeface="Georgia"/>
                <a:cs typeface="Georgia"/>
              </a:rPr>
              <a:t>ONNX</a:t>
            </a:r>
            <a:endParaRPr sz="2800">
              <a:latin typeface="Georgia"/>
              <a:cs typeface="Georgia"/>
            </a:endParaRPr>
          </a:p>
          <a:p>
            <a:pPr marL="371475" indent="-359410">
              <a:lnSpc>
                <a:spcPct val="100000"/>
              </a:lnSpc>
              <a:spcBef>
                <a:spcPts val="2700"/>
              </a:spcBef>
              <a:buSzPct val="123000"/>
              <a:buChar char="•"/>
              <a:tabLst>
                <a:tab pos="371475" algn="l"/>
                <a:tab pos="372110" algn="l"/>
              </a:tabLst>
            </a:pPr>
            <a:r>
              <a:rPr sz="2800" spc="90" dirty="0">
                <a:solidFill>
                  <a:srgbClr val="FFFFFF"/>
                </a:solidFill>
                <a:latin typeface="Georgia"/>
                <a:cs typeface="Georgia"/>
              </a:rPr>
              <a:t>PostgresML</a:t>
            </a:r>
            <a:endParaRPr sz="2800">
              <a:latin typeface="Georgia"/>
              <a:cs typeface="Georgia"/>
            </a:endParaRPr>
          </a:p>
          <a:p>
            <a:pPr marL="371475" indent="-359410">
              <a:lnSpc>
                <a:spcPct val="100000"/>
              </a:lnSpc>
              <a:spcBef>
                <a:spcPts val="2700"/>
              </a:spcBef>
              <a:buSzPct val="123000"/>
              <a:buChar char="•"/>
              <a:tabLst>
                <a:tab pos="371475" algn="l"/>
                <a:tab pos="372110" algn="l"/>
              </a:tabLst>
            </a:pPr>
            <a:r>
              <a:rPr sz="2800" spc="110" dirty="0">
                <a:solidFill>
                  <a:srgbClr val="FFFFFF"/>
                </a:solidFill>
                <a:latin typeface="Georgia"/>
                <a:cs typeface="Georgia"/>
              </a:rPr>
              <a:t>Bedrock</a:t>
            </a:r>
            <a:r>
              <a:rPr sz="28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Georgia"/>
                <a:cs typeface="Georgia"/>
              </a:rPr>
              <a:t>Cohere</a:t>
            </a:r>
            <a:endParaRPr sz="2800">
              <a:latin typeface="Georgia"/>
              <a:cs typeface="Georgia"/>
            </a:endParaRPr>
          </a:p>
          <a:p>
            <a:pPr marL="371475" indent="-359410">
              <a:lnSpc>
                <a:spcPct val="100000"/>
              </a:lnSpc>
              <a:spcBef>
                <a:spcPts val="2700"/>
              </a:spcBef>
              <a:buSzPct val="123000"/>
              <a:buChar char="•"/>
              <a:tabLst>
                <a:tab pos="371475" algn="l"/>
                <a:tab pos="372110" algn="l"/>
              </a:tabLst>
            </a:pPr>
            <a:r>
              <a:rPr sz="2800" spc="110" dirty="0">
                <a:solidFill>
                  <a:srgbClr val="FFFFFF"/>
                </a:solidFill>
                <a:latin typeface="Georgia"/>
                <a:cs typeface="Georgia"/>
              </a:rPr>
              <a:t>Bedrock</a:t>
            </a:r>
            <a:r>
              <a:rPr sz="28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spc="110" dirty="0">
                <a:solidFill>
                  <a:srgbClr val="FFFFFF"/>
                </a:solidFill>
                <a:latin typeface="Georgia"/>
                <a:cs typeface="Georgia"/>
              </a:rPr>
              <a:t>Titan</a:t>
            </a:r>
            <a:endParaRPr sz="2800">
              <a:latin typeface="Georgia"/>
              <a:cs typeface="Georgia"/>
            </a:endParaRPr>
          </a:p>
          <a:p>
            <a:pPr marL="371475" indent="-359410">
              <a:lnSpc>
                <a:spcPct val="100000"/>
              </a:lnSpc>
              <a:spcBef>
                <a:spcPts val="2700"/>
              </a:spcBef>
              <a:buSzPct val="123000"/>
              <a:buChar char="•"/>
              <a:tabLst>
                <a:tab pos="371475" algn="l"/>
                <a:tab pos="372110" algn="l"/>
              </a:tabLst>
            </a:pPr>
            <a:r>
              <a:rPr sz="2800" spc="65" dirty="0">
                <a:solidFill>
                  <a:srgbClr val="FFFFFF"/>
                </a:solidFill>
                <a:latin typeface="Georgia"/>
                <a:cs typeface="Georgia"/>
              </a:rPr>
              <a:t>Google</a:t>
            </a:r>
            <a:r>
              <a:rPr sz="2800" spc="-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spc="85" dirty="0">
                <a:solidFill>
                  <a:srgbClr val="FFFFFF"/>
                </a:solidFill>
                <a:latin typeface="Georgia"/>
                <a:cs typeface="Georgia"/>
              </a:rPr>
              <a:t>VertexAI</a:t>
            </a:r>
            <a:endParaRPr sz="2800">
              <a:latin typeface="Georgia"/>
              <a:cs typeface="Georgia"/>
            </a:endParaRPr>
          </a:p>
          <a:p>
            <a:pPr marL="371475" indent="-359410">
              <a:lnSpc>
                <a:spcPct val="100000"/>
              </a:lnSpc>
              <a:spcBef>
                <a:spcPts val="2700"/>
              </a:spcBef>
              <a:buSzPct val="123000"/>
              <a:buChar char="•"/>
              <a:tabLst>
                <a:tab pos="371475" algn="l"/>
                <a:tab pos="372110" algn="l"/>
              </a:tabLst>
            </a:pPr>
            <a:r>
              <a:rPr sz="2800" spc="95" dirty="0">
                <a:solidFill>
                  <a:srgbClr val="FFFFFF"/>
                </a:solidFill>
                <a:latin typeface="Georgia"/>
                <a:cs typeface="Georgia"/>
              </a:rPr>
              <a:t>MistalAI</a:t>
            </a:r>
            <a:endParaRPr sz="2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1417" y="5688901"/>
            <a:ext cx="1208913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50" spc="655" dirty="0"/>
              <a:t>Getting</a:t>
            </a:r>
            <a:r>
              <a:rPr sz="10550" spc="-395" dirty="0"/>
              <a:t> </a:t>
            </a:r>
            <a:r>
              <a:rPr sz="10550" spc="1485" dirty="0"/>
              <a:t>started</a:t>
            </a:r>
            <a:endParaRPr sz="105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0104099" cy="125650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0104099" cy="125650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99884" y="900496"/>
            <a:ext cx="14303229" cy="108059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6974</Words>
  <Application>WPS Presentation</Application>
  <PresentationFormat>On-screen Show (4:3)</PresentationFormat>
  <Paragraphs>240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61" baseType="lpstr">
      <vt:lpstr>Arial</vt:lpstr>
      <vt:lpstr>SimSun</vt:lpstr>
      <vt:lpstr>Wingdings</vt:lpstr>
      <vt:lpstr>Verdana</vt:lpstr>
      <vt:lpstr>Gubbi</vt:lpstr>
      <vt:lpstr>Georgia</vt:lpstr>
      <vt:lpstr>Nimbus Roman No9 L</vt:lpstr>
      <vt:lpstr>Microsoft YaHei</vt:lpstr>
      <vt:lpstr>Droid Sans Fallback</vt:lpstr>
      <vt:lpstr>Arial Unicode MS</vt:lpstr>
      <vt:lpstr>Calibri</vt:lpstr>
      <vt:lpstr>DejaVu Sans</vt:lpstr>
      <vt:lpstr>Arial MT</vt:lpstr>
      <vt:lpstr>Courier New</vt:lpstr>
      <vt:lpstr>SimSun</vt:lpstr>
      <vt:lpstr>Arial</vt:lpstr>
      <vt:lpstr>Office Theme</vt:lpstr>
      <vt:lpstr>The Spring AI API covers a wide range of functionalities</vt:lpstr>
      <vt:lpstr>Give it some text, get some text back</vt:lpstr>
      <vt:lpstr>Give it some text, get an image back</vt:lpstr>
      <vt:lpstr>Give it some audio, get some text back</vt:lpstr>
      <vt:lpstr>Portable API across Vector Store providers</vt:lpstr>
      <vt:lpstr>Getting started</vt:lpstr>
      <vt:lpstr>PowerPoint 演示文稿</vt:lpstr>
      <vt:lpstr>PowerPoint 演示文稿</vt:lpstr>
      <vt:lpstr>PowerPoint 演示文稿</vt:lpstr>
      <vt:lpstr>Tokens</vt:lpstr>
      <vt:lpstr>PowerPoint 演示文稿</vt:lpstr>
      <vt:lpstr>https://platform.openai.com/tokenizer</vt:lpstr>
      <vt:lpstr>spring.application.name=hello-spring-ai  spring.ai.openai.api-key=YOUR_KEY_HERE  spring.ai.openai.chat.options.model=gpt-4</vt:lpstr>
      <vt:lpstr>Demo - Getting Started</vt:lpstr>
      <vt:lpstr>Prompts</vt:lpstr>
      <vt:lpstr>PowerPoint 演示文稿</vt:lpstr>
      <vt:lpstr>Effective Communication</vt:lpstr>
      <vt:lpstr>PowerPoint 演示文稿</vt:lpstr>
      <vt:lpstr>PowerPoint 演示文稿</vt:lpstr>
      <vt:lpstr>Roles</vt:lpstr>
      <vt:lpstr>DEMO - prompts</vt:lpstr>
      <vt:lpstr>Structured output</vt:lpstr>
      <vt:lpstr>Challenges with handling the response</vt:lpstr>
      <vt:lpstr>Challenges with handling the response</vt:lpstr>
      <vt:lpstr>Structured Output Converter Interface</vt:lpstr>
      <vt:lpstr>Available Converters</vt:lpstr>
      <vt:lpstr>DEMO - OUtput Parser</vt:lpstr>
      <vt:lpstr>Bring your own data</vt:lpstr>
      <vt:lpstr>How to use your own data in AI Applications</vt:lpstr>
      <vt:lpstr>Stuffing the prompt</vt:lpstr>
      <vt:lpstr>PowerPoint 演示文稿</vt:lpstr>
      <vt:lpstr>Rag (retrieval  Augmented Generation)</vt:lpstr>
      <vt:lpstr>AI Application Architecture - RAG</vt:lpstr>
      <vt:lpstr>Not just for text search</vt:lpstr>
      <vt:lpstr>Function calling</vt:lpstr>
      <vt:lpstr>Registering Custom Functions</vt:lpstr>
      <vt:lpstr>PowerPoint 演示文稿</vt:lpstr>
      <vt:lpstr>DEMO - your own data</vt:lpstr>
      <vt:lpstr>Chat memory</vt:lpstr>
      <vt:lpstr>The web is stateless</vt:lpstr>
      <vt:lpstr>PowerPoint 演示文稿</vt:lpstr>
      <vt:lpstr>DEMO - chat memory</vt:lpstr>
      <vt:lpstr>Links &amp; Citations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AI APIThe Spring AI API covers a wide range of functionalities</dc:title>
  <dc:creator/>
  <cp:lastModifiedBy>weder</cp:lastModifiedBy>
  <cp:revision>1</cp:revision>
  <dcterms:created xsi:type="dcterms:W3CDTF">2024-09-09T17:52:09Z</dcterms:created>
  <dcterms:modified xsi:type="dcterms:W3CDTF">2024-09-09T17:52:09Z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2024-08-28T21:00:00Z</vt:filetime>
  </property>
  <property fmtid="{D5CDD505-2E9C-101B-9397-08002B2CF9AE}" pid="3" name="ICV">
    <vt:lpwstr/>
  </property>
  <property fmtid="{D5CDD505-2E9C-101B-9397-08002B2CF9AE}" pid="4" name="KSOProductBuildVer">
    <vt:lpwstr>1033-11.1.0.11723</vt:lpwstr>
  </property>
</Properties>
</file>